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0" r:id="rId27"/>
    <p:sldId id="291" r:id="rId28"/>
    <p:sldId id="278" r:id="rId29"/>
    <p:sldId id="279" r:id="rId30"/>
    <p:sldId id="280" r:id="rId31"/>
    <p:sldId id="28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EA0B2-9D15-4700-B03C-70FDA35578F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EA0B2-9D15-4700-B03C-70FDA35578F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EA0B2-9D15-4700-B03C-70FDA35578F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3933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309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816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2463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3855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8343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0572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3547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EA0B2-9D15-4700-B03C-70FDA35578F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80749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052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84983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380236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1663471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145993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9/5/2019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747482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9/5/2019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111404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9/5/2019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56147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9/5/2019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399429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EA0B2-9D15-4700-B03C-70FDA35578F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9/5/2019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1952294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9/5/2019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1203396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1503798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1440834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9626F3-4F46-40FE-A2E9-98121CB7027F}" type="datetimeFigureOut">
              <a:rPr lang="ms-MY"/>
              <a:pPr>
                <a:defRPr/>
              </a:pPr>
              <a:t>5/09/2019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E9DA3E-5BF8-4961-962D-3823F6B6EE7B}" type="slidenum">
              <a:rPr lang="ms-MY"/>
              <a:pPr>
                <a:defRPr/>
              </a:pPr>
              <a:t>‹#›</a:t>
            </a:fld>
            <a:endParaRPr lang="ms-MY"/>
          </a:p>
        </p:txBody>
      </p:sp>
    </p:spTree>
    <p:extLst>
      <p:ext uri="{BB962C8B-B14F-4D97-AF65-F5344CB8AC3E}">
        <p14:creationId xmlns:p14="http://schemas.microsoft.com/office/powerpoint/2010/main" val="3003675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879FE-4FBB-4DB9-9D7A-14CA41590574}" type="datetimeFigureOut">
              <a:rPr lang="ms-MY"/>
              <a:pPr>
                <a:defRPr/>
              </a:pPr>
              <a:t>5/09/2019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50C89-3FBF-45F9-AA5E-E4BAC470DFE1}" type="slidenum">
              <a:rPr lang="ms-MY"/>
              <a:pPr>
                <a:defRPr/>
              </a:pPr>
              <a:t>‹#›</a:t>
            </a:fld>
            <a:endParaRPr lang="ms-MY"/>
          </a:p>
        </p:txBody>
      </p:sp>
    </p:spTree>
    <p:extLst>
      <p:ext uri="{BB962C8B-B14F-4D97-AF65-F5344CB8AC3E}">
        <p14:creationId xmlns:p14="http://schemas.microsoft.com/office/powerpoint/2010/main" val="585833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ADEF65-52C7-40C3-8613-1DAF539ED29C}" type="datetimeFigureOut">
              <a:rPr lang="ms-MY"/>
              <a:pPr>
                <a:defRPr/>
              </a:pPr>
              <a:t>5/09/2019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E5E89-C37A-472D-A5B0-C117158D71F0}" type="slidenum">
              <a:rPr lang="ms-MY"/>
              <a:pPr>
                <a:defRPr/>
              </a:pPr>
              <a:t>‹#›</a:t>
            </a:fld>
            <a:endParaRPr lang="ms-MY"/>
          </a:p>
        </p:txBody>
      </p:sp>
    </p:spTree>
    <p:extLst>
      <p:ext uri="{BB962C8B-B14F-4D97-AF65-F5344CB8AC3E}">
        <p14:creationId xmlns:p14="http://schemas.microsoft.com/office/powerpoint/2010/main" val="4265397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49E34D-3C21-48F3-8F35-25B56C87CF03}" type="datetimeFigureOut">
              <a:rPr lang="ms-MY"/>
              <a:pPr>
                <a:defRPr/>
              </a:pPr>
              <a:t>5/09/2019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A7EA9E-72AB-4B95-B2B2-ECB11A543C5B}" type="slidenum">
              <a:rPr lang="ms-MY"/>
              <a:pPr>
                <a:defRPr/>
              </a:pPr>
              <a:t>‹#›</a:t>
            </a:fld>
            <a:endParaRPr lang="ms-MY"/>
          </a:p>
        </p:txBody>
      </p:sp>
    </p:spTree>
    <p:extLst>
      <p:ext uri="{BB962C8B-B14F-4D97-AF65-F5344CB8AC3E}">
        <p14:creationId xmlns:p14="http://schemas.microsoft.com/office/powerpoint/2010/main" val="2505209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57580-540C-4724-94D2-3AD680CDC350}" type="datetimeFigureOut">
              <a:rPr lang="ms-MY"/>
              <a:pPr>
                <a:defRPr/>
              </a:pPr>
              <a:t>5/09/2019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C7EB83-DFD5-40FE-B013-218726F3C22F}" type="slidenum">
              <a:rPr lang="ms-MY"/>
              <a:pPr>
                <a:defRPr/>
              </a:pPr>
              <a:t>‹#›</a:t>
            </a:fld>
            <a:endParaRPr lang="ms-MY"/>
          </a:p>
        </p:txBody>
      </p:sp>
    </p:spTree>
    <p:extLst>
      <p:ext uri="{BB962C8B-B14F-4D97-AF65-F5344CB8AC3E}">
        <p14:creationId xmlns:p14="http://schemas.microsoft.com/office/powerpoint/2010/main" val="11994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3E35D4-FF3D-4536-9A99-AAF39F70A222}" type="datetimeFigureOut">
              <a:rPr lang="ms-MY"/>
              <a:pPr>
                <a:defRPr/>
              </a:pPr>
              <a:t>5/09/2019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88992B-A252-4AD1-839D-C788E1E3C09E}" type="slidenum">
              <a:rPr lang="ms-MY"/>
              <a:pPr>
                <a:defRPr/>
              </a:pPr>
              <a:t>‹#›</a:t>
            </a:fld>
            <a:endParaRPr lang="ms-MY"/>
          </a:p>
        </p:txBody>
      </p:sp>
    </p:spTree>
    <p:extLst>
      <p:ext uri="{BB962C8B-B14F-4D97-AF65-F5344CB8AC3E}">
        <p14:creationId xmlns:p14="http://schemas.microsoft.com/office/powerpoint/2010/main" val="206217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EA0B2-9D15-4700-B03C-70FDA35578FB}"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C7A59D-230E-4A7E-8430-61DC7976CDD7}" type="datetimeFigureOut">
              <a:rPr lang="ms-MY"/>
              <a:pPr>
                <a:defRPr/>
              </a:pPr>
              <a:t>5/09/2019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D1B9A0-DF87-48B1-908F-BF4A335878F8}" type="slidenum">
              <a:rPr lang="ms-MY"/>
              <a:pPr>
                <a:defRPr/>
              </a:pPr>
              <a:t>‹#›</a:t>
            </a:fld>
            <a:endParaRPr lang="ms-MY"/>
          </a:p>
        </p:txBody>
      </p:sp>
    </p:spTree>
    <p:extLst>
      <p:ext uri="{BB962C8B-B14F-4D97-AF65-F5344CB8AC3E}">
        <p14:creationId xmlns:p14="http://schemas.microsoft.com/office/powerpoint/2010/main" val="2394942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F263F8-01EA-42A6-9317-06B576B63AEE}" type="datetimeFigureOut">
              <a:rPr lang="ms-MY"/>
              <a:pPr>
                <a:defRPr/>
              </a:pPr>
              <a:t>5/09/2019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644FD3-C5CA-4A04-90EE-54288D7E58C3}" type="slidenum">
              <a:rPr lang="ms-MY"/>
              <a:pPr>
                <a:defRPr/>
              </a:pPr>
              <a:t>‹#›</a:t>
            </a:fld>
            <a:endParaRPr lang="ms-MY"/>
          </a:p>
        </p:txBody>
      </p:sp>
    </p:spTree>
    <p:extLst>
      <p:ext uri="{BB962C8B-B14F-4D97-AF65-F5344CB8AC3E}">
        <p14:creationId xmlns:p14="http://schemas.microsoft.com/office/powerpoint/2010/main" val="590918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6B4F25-D1B3-4D27-A024-E0763303D50C}" type="datetimeFigureOut">
              <a:rPr lang="ms-MY"/>
              <a:pPr>
                <a:defRPr/>
              </a:pPr>
              <a:t>5/09/2019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9FF2F-9EFE-4BF0-8F1C-3C65BC8F4454}" type="slidenum">
              <a:rPr lang="ms-MY"/>
              <a:pPr>
                <a:defRPr/>
              </a:pPr>
              <a:t>‹#›</a:t>
            </a:fld>
            <a:endParaRPr lang="ms-MY"/>
          </a:p>
        </p:txBody>
      </p:sp>
    </p:spTree>
    <p:extLst>
      <p:ext uri="{BB962C8B-B14F-4D97-AF65-F5344CB8AC3E}">
        <p14:creationId xmlns:p14="http://schemas.microsoft.com/office/powerpoint/2010/main" val="1901826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34C72-49F6-4CD1-A70F-45D139573CA2}" type="datetimeFigureOut">
              <a:rPr lang="ms-MY"/>
              <a:pPr>
                <a:defRPr/>
              </a:pPr>
              <a:t>5/09/2019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88D348-472F-458D-AB14-C0B70F91A6D2}" type="slidenum">
              <a:rPr lang="ms-MY"/>
              <a:pPr>
                <a:defRPr/>
              </a:pPr>
              <a:t>‹#›</a:t>
            </a:fld>
            <a:endParaRPr lang="ms-MY"/>
          </a:p>
        </p:txBody>
      </p:sp>
    </p:spTree>
    <p:extLst>
      <p:ext uri="{BB962C8B-B14F-4D97-AF65-F5344CB8AC3E}">
        <p14:creationId xmlns:p14="http://schemas.microsoft.com/office/powerpoint/2010/main" val="2520145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C2D84A-F08C-4CF8-A8B8-9208F128E001}" type="datetimeFigureOut">
              <a:rPr lang="ms-MY"/>
              <a:pPr>
                <a:defRPr/>
              </a:pPr>
              <a:t>5/09/2019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A007CD-9BC6-4CE8-9F83-0A1AD03397FA}" type="slidenum">
              <a:rPr lang="ms-MY"/>
              <a:pPr>
                <a:defRPr/>
              </a:pPr>
              <a:t>‹#›</a:t>
            </a:fld>
            <a:endParaRPr lang="ms-MY"/>
          </a:p>
        </p:txBody>
      </p:sp>
    </p:spTree>
    <p:extLst>
      <p:ext uri="{BB962C8B-B14F-4D97-AF65-F5344CB8AC3E}">
        <p14:creationId xmlns:p14="http://schemas.microsoft.com/office/powerpoint/2010/main" val="7549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2264322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2160742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3596728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9/5/2019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3878510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9/5/2019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379524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EA0B2-9D15-4700-B03C-70FDA35578FB}"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9/5/2019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3953278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9/5/2019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874573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9/5/2019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881230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9/5/2019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353258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106634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9/5/2019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30257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EA0B2-9D15-4700-B03C-70FDA35578FB}"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EA0B2-9D15-4700-B03C-70FDA35578FB}"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EA0B2-9D15-4700-B03C-70FDA35578FB}"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EA0B2-9D15-4700-B03C-70FDA35578FB}"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D87D3-FC11-48D1-9470-8CA4AF87A6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EA0B2-9D15-4700-B03C-70FDA35578FB}" type="datetimeFigureOut">
              <a:rPr lang="en-US" smtClean="0"/>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D87D3-FC11-48D1-9470-8CA4AF87A6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5/09/2019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71143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1686920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16433CE-EC01-4641-8771-D190B1383941}" type="datetimeFigureOut">
              <a:rPr lang="ms-MY"/>
              <a:pPr>
                <a:defRPr/>
              </a:pPr>
              <a:t>5/09/2019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6AE428B-4DFB-438A-B342-635C166DB38D}" type="slidenum">
              <a:rPr lang="ms-MY"/>
              <a:pPr>
                <a:defRPr/>
              </a:pPr>
              <a:t>‹#›</a:t>
            </a:fld>
            <a:endParaRPr lang="ms-MY"/>
          </a:p>
        </p:txBody>
      </p:sp>
    </p:spTree>
    <p:extLst>
      <p:ext uri="{BB962C8B-B14F-4D97-AF65-F5344CB8AC3E}">
        <p14:creationId xmlns:p14="http://schemas.microsoft.com/office/powerpoint/2010/main" val="3031643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27770416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7"/>
          <p:cNvSpPr txBox="1">
            <a:spLocks/>
          </p:cNvSpPr>
          <p:nvPr/>
        </p:nvSpPr>
        <p:spPr>
          <a:xfrm>
            <a:off x="-18393" y="1970584"/>
            <a:ext cx="9144000" cy="1581972"/>
          </a:xfrm>
          <a:prstGeom prst="rect">
            <a:avLst/>
          </a:prstGeom>
          <a:solidFill>
            <a:srgbClr val="FF99CC">
              <a:alpha val="70000"/>
            </a:srgbClr>
          </a:solid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defRPr/>
            </a:pPr>
            <a:r>
              <a:rPr lang="ar-SA" sz="4400" b="1"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الرَّاحِمُونَ يَرْحَمُهُمُ الرَّحْمَنُ، ارْحَمُوا مَنْ فِي الأَرْضِ يَرْحَمْكُمْ </a:t>
            </a:r>
            <a:endParaRPr lang="en-US" sz="4400" b="1"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rtl="1">
              <a:defRPr/>
            </a:pPr>
            <a:r>
              <a:rPr lang="ar-SA" sz="4400" b="1"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مَنْ فِي السَّمَاءِ.</a:t>
            </a:r>
            <a:endParaRPr lang="ar-SA" sz="4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Content Placeholder 2"/>
          <p:cNvSpPr txBox="1">
            <a:spLocks/>
          </p:cNvSpPr>
          <p:nvPr/>
        </p:nvSpPr>
        <p:spPr>
          <a:xfrm>
            <a:off x="33163" y="3995192"/>
            <a:ext cx="9125607" cy="1567408"/>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 yang bersifat dengan Rahmat adalah dikasihi oleh Allah </a:t>
            </a:r>
            <a:r>
              <a:rPr lang="ms-MY" sz="24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al-Rahman</a:t>
            </a:r>
            <a:r>
              <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Kasihlah kamu kepada mereka yang </a:t>
            </a:r>
            <a:r>
              <a:rPr lang="ms-MY" sz="24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dibumi</a:t>
            </a:r>
            <a:r>
              <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nescaya kamu akan dikasihi oleh Allah dan para Malaikat di langit".</a:t>
            </a:r>
            <a:endPar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59632" y="228600"/>
            <a:ext cx="6624736" cy="553998"/>
          </a:xfrm>
          <a:prstGeom prst="rect">
            <a:avLst/>
          </a:prstGeom>
        </p:spPr>
        <p:txBody>
          <a:bodyPr wrap="square">
            <a:spAutoFit/>
          </a:bodyPr>
          <a:lstStyle/>
          <a:p>
            <a:pPr algn="ct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02463" y="1564243"/>
            <a:ext cx="3618402" cy="106211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dvertisingBold" pitchFamily="2" charset="-78"/>
              </a:rPr>
              <a:t>Rakyat</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dvertisingBold" pitchFamily="2" charset="-78"/>
            </a:endParaRPr>
          </a:p>
        </p:txBody>
      </p:sp>
      <p:sp>
        <p:nvSpPr>
          <p:cNvPr id="4" name="Content Placeholder 3"/>
          <p:cNvSpPr txBox="1">
            <a:spLocks/>
          </p:cNvSpPr>
          <p:nvPr/>
        </p:nvSpPr>
        <p:spPr>
          <a:xfrm>
            <a:off x="467544" y="3032957"/>
            <a:ext cx="3578947" cy="792088"/>
          </a:xfrm>
          <a:prstGeom prst="rect">
            <a:avLst/>
          </a:prstGeom>
          <a:blipFill>
            <a:blip r:embed="rId3">
              <a:duotone>
                <a:prstClr val="black"/>
                <a:srgbClr val="00B0F0">
                  <a:tint val="45000"/>
                  <a:satMod val="400000"/>
                </a:srgbClr>
              </a:duotone>
            </a:blip>
            <a:tile tx="0" ty="0" sx="100000" sy="100000" flip="none" algn="tl"/>
          </a:blipFill>
          <a:ln w="25400" cap="flat" cmpd="sng"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Aft>
                <a:spcPts val="1000"/>
              </a:spcAft>
              <a:buFont typeface="Arial" pitchFamily="34" charset="0"/>
              <a:buNone/>
            </a:pPr>
            <a:r>
              <a:rPr lang="en-US" sz="2400" b="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Notched Right Arrow 4"/>
          <p:cNvSpPr/>
          <p:nvPr/>
        </p:nvSpPr>
        <p:spPr>
          <a:xfrm>
            <a:off x="4216528" y="1791865"/>
            <a:ext cx="594457" cy="504056"/>
          </a:xfrm>
          <a:prstGeom prst="notch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
        <p:nvSpPr>
          <p:cNvPr id="6" name="Oval 5"/>
          <p:cNvSpPr/>
          <p:nvPr/>
        </p:nvSpPr>
        <p:spPr>
          <a:xfrm>
            <a:off x="5148064" y="4509120"/>
            <a:ext cx="3584720" cy="109881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err="1" smtClean="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rPr>
              <a:t>Amal</a:t>
            </a:r>
            <a:r>
              <a:rPr lang="en-US" sz="2200" b="1" dirty="0" smtClean="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rPr>
              <a:t> </a:t>
            </a:r>
            <a:r>
              <a:rPr lang="en-US" sz="2200" b="1" dirty="0" err="1" smtClean="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rPr>
              <a:t>Makruf</a:t>
            </a:r>
            <a:r>
              <a:rPr lang="en-US" sz="2200" b="1" dirty="0" smtClean="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rPr>
              <a:t>, </a:t>
            </a:r>
            <a:r>
              <a:rPr lang="en-US" sz="2200" b="1" dirty="0" err="1" smtClean="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rPr>
              <a:t>Nahi</a:t>
            </a:r>
            <a:r>
              <a:rPr lang="en-US" sz="2200" b="1" dirty="0" smtClean="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rPr>
              <a:t> </a:t>
            </a:r>
            <a:r>
              <a:rPr lang="en-US" sz="2200" b="1" dirty="0" err="1" smtClean="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rPr>
              <a:t>Mungkar</a:t>
            </a:r>
            <a:endParaRPr lang="ms-MY" sz="2200" b="1" dirty="0">
              <a:solidFill>
                <a:prstClr val="white">
                  <a:lumMod val="95000"/>
                </a:prstClr>
              </a:solidFill>
              <a:effectLst>
                <a:glow rad="101600">
                  <a:schemeClr val="tx1">
                    <a:alpha val="60000"/>
                  </a:schemeClr>
                </a:glow>
                <a:outerShdw blurRad="38100" dist="38100" dir="2700000" algn="tl">
                  <a:srgbClr val="000000">
                    <a:alpha val="43137"/>
                  </a:srgbClr>
                </a:outerShdw>
              </a:effectLst>
              <a:latin typeface="Arial Black" pitchFamily="34" charset="0"/>
              <a:ea typeface="Tahoma" pitchFamily="34" charset="0"/>
              <a:cs typeface="Tahoma" pitchFamily="34" charset="0"/>
            </a:endParaRPr>
          </a:p>
        </p:txBody>
      </p:sp>
      <p:sp>
        <p:nvSpPr>
          <p:cNvPr id="7" name="Horizontal Scroll 6"/>
          <p:cNvSpPr/>
          <p:nvPr/>
        </p:nvSpPr>
        <p:spPr>
          <a:xfrm>
            <a:off x="5233836" y="2719258"/>
            <a:ext cx="3298603" cy="1501830"/>
          </a:xfrm>
          <a:prstGeom prst="horizontalScroll">
            <a:avLst/>
          </a:prstGeom>
        </p:spPr>
        <p:style>
          <a:lnRef idx="3">
            <a:schemeClr val="lt1"/>
          </a:lnRef>
          <a:fillRef idx="1">
            <a:schemeClr val="accent5"/>
          </a:fillRef>
          <a:effectRef idx="1">
            <a:schemeClr val="accent5"/>
          </a:effectRef>
          <a:fontRef idx="minor">
            <a:schemeClr val="lt1"/>
          </a:fontRef>
        </p:style>
        <p:txBody>
          <a:bodyPr rtlCol="0" anchor="ctr"/>
          <a:lstStyle/>
          <a:p>
            <a:r>
              <a:rPr lang="ms-MY"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Pupuk Budaya Ilmu dan Akhlak Terpuji</a:t>
            </a:r>
            <a:endParaRPr lang="ms-MY"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loud 7"/>
          <p:cNvSpPr/>
          <p:nvPr/>
        </p:nvSpPr>
        <p:spPr>
          <a:xfrm>
            <a:off x="4992472" y="1279100"/>
            <a:ext cx="3900008" cy="1396844"/>
          </a:xfrm>
          <a:prstGeom prst="cloud">
            <a:avLst/>
          </a:prstGeom>
          <a:solidFill>
            <a:srgbClr val="66FF66"/>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ms-MY"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Sifat Rahmat dan kasih Sayang</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Title 1"/>
          <p:cNvSpPr txBox="1">
            <a:spLocks/>
          </p:cNvSpPr>
          <p:nvPr/>
        </p:nvSpPr>
        <p:spPr>
          <a:xfrm>
            <a:off x="0" y="260648"/>
            <a:ext cx="9144000" cy="731869"/>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Negara Yang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Notched Right Arrow 9"/>
          <p:cNvSpPr/>
          <p:nvPr/>
        </p:nvSpPr>
        <p:spPr>
          <a:xfrm>
            <a:off x="4211960" y="3140968"/>
            <a:ext cx="594457" cy="504056"/>
          </a:xfrm>
          <a:prstGeom prst="notch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
        <p:nvSpPr>
          <p:cNvPr id="11" name="Title 1"/>
          <p:cNvSpPr txBox="1">
            <a:spLocks/>
          </p:cNvSpPr>
          <p:nvPr/>
        </p:nvSpPr>
        <p:spPr>
          <a:xfrm>
            <a:off x="467544" y="4715343"/>
            <a:ext cx="3618402" cy="783087"/>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dvertisingBold" pitchFamily="2" charset="-78"/>
              </a:rPr>
              <a:t>Masyarakat</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dvertisingBold" pitchFamily="2" charset="-78"/>
            </a:endParaRPr>
          </a:p>
        </p:txBody>
      </p:sp>
      <p:sp>
        <p:nvSpPr>
          <p:cNvPr id="12" name="Notched Right Arrow 11"/>
          <p:cNvSpPr/>
          <p:nvPr/>
        </p:nvSpPr>
        <p:spPr>
          <a:xfrm>
            <a:off x="4216528" y="4869160"/>
            <a:ext cx="594457" cy="504056"/>
          </a:xfrm>
          <a:prstGeom prst="notch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7"/>
          <p:cNvSpPr txBox="1">
            <a:spLocks/>
          </p:cNvSpPr>
          <p:nvPr/>
        </p:nvSpPr>
        <p:spPr>
          <a:xfrm>
            <a:off x="-18393" y="1542728"/>
            <a:ext cx="9144000" cy="2123658"/>
          </a:xfrm>
          <a:prstGeom prst="rect">
            <a:avLst/>
          </a:prstGeom>
          <a:solidFill>
            <a:srgbClr val="FF99CC">
              <a:alpha val="68000"/>
            </a:srgbClr>
          </a:solid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defRPr/>
            </a:pPr>
            <a:r>
              <a:rPr lang="ar-SA" sz="4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والَّذِي نَفْسِي بِيَدِهِ، لَتَأْمُرُنَّ بالْمَعْرُوفِ، ولَتَنْهَوُنَّ عَنِ الْـمُنْكَرِ، أَوْ لَيُوشِكَنَّ اللَّهُ أَنْ يَبْعَثَ عَلَيْكُمْ عِقَابًا مِنْهُ، ثُمَّ تَدْعُونَهُ فَلا يُسْتَجَابُ لَكُمْ.</a:t>
            </a:r>
            <a:endParaRPr lang="ar-SA" sz="4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Content Placeholder 2"/>
          <p:cNvSpPr txBox="1">
            <a:spLocks/>
          </p:cNvSpPr>
          <p:nvPr/>
        </p:nvSpPr>
        <p:spPr>
          <a:xfrm>
            <a:off x="33163" y="3918992"/>
            <a:ext cx="9125607" cy="1872208"/>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“Demi Allah yang </a:t>
            </a:r>
            <a:r>
              <a:rPr lang="ms-MY" sz="22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nyawaku</a:t>
            </a:r>
            <a:r>
              <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dalam genggamannya, hendaklah kamu menyuruh dengan kebajikan dan melarang daripada kemungkaran. Jika tidak, pasti Allah akan menurunkan kepada kamu </a:t>
            </a:r>
            <a:r>
              <a:rPr lang="ms-MY" sz="22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azabNya</a:t>
            </a:r>
            <a:r>
              <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Lalu, jika kamu berdoa, tidak akan diperkenankan </a:t>
            </a:r>
            <a:r>
              <a:rPr lang="ms-MY" sz="22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doamu</a:t>
            </a:r>
            <a:r>
              <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331640" y="228600"/>
            <a:ext cx="6624736" cy="553998"/>
          </a:xfrm>
          <a:prstGeom prst="rect">
            <a:avLst/>
          </a:prstGeom>
        </p:spPr>
        <p:txBody>
          <a:bodyPr wrap="square">
            <a:spAutoFit/>
          </a:bodyPr>
          <a:lstStyle/>
          <a:p>
            <a:pPr algn="ct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2339752" y="4721397"/>
            <a:ext cx="4618856" cy="1335659"/>
          </a:xfrm>
          <a:prstGeom prst="rect">
            <a:avLst/>
          </a:prstGeom>
          <a:blipFill>
            <a:blip r:embed="rId3"/>
            <a:tile tx="0" ty="0" sx="100000" sy="100000" flip="none" algn="tl"/>
          </a:blip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ms-MY" sz="2400" b="1"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Pembangunan dan pembinaan tamadun tidak akan berjalan</a:t>
            </a:r>
            <a:endParaRPr lang="ms-MY" sz="24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Left-Right Arrow Callout 3"/>
          <p:cNvSpPr/>
          <p:nvPr/>
        </p:nvSpPr>
        <p:spPr>
          <a:xfrm>
            <a:off x="2267744" y="1481037"/>
            <a:ext cx="4536504" cy="2039012"/>
          </a:xfrm>
          <a:prstGeom prst="lef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2200" b="1" i="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Mengundang kemurkaan Allah SWT</a:t>
            </a:r>
            <a:endParaRPr lang="ms-MY" sz="2200" b="1" i="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Oval 4"/>
          <p:cNvSpPr/>
          <p:nvPr/>
        </p:nvSpPr>
        <p:spPr>
          <a:xfrm>
            <a:off x="179512" y="2417141"/>
            <a:ext cx="3384376" cy="1944216"/>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Berleluasa</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kemungkaran</a:t>
            </a:r>
            <a:endParaRPr lang="ms-MY"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Oval 5"/>
          <p:cNvSpPr/>
          <p:nvPr/>
        </p:nvSpPr>
        <p:spPr>
          <a:xfrm>
            <a:off x="5580112" y="2417141"/>
            <a:ext cx="3419871" cy="1894996"/>
          </a:xfrm>
          <a:prstGeom prst="ellipse">
            <a:avLst/>
          </a:prstGeom>
          <a:solidFill>
            <a:srgbClr val="0070C0"/>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Huru</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t>
            </a:r>
            <a:endParaRPr lang="ms-MY"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Title 1"/>
          <p:cNvSpPr txBox="1">
            <a:spLocks/>
          </p:cNvSpPr>
          <p:nvPr/>
        </p:nvSpPr>
        <p:spPr>
          <a:xfrm>
            <a:off x="0" y="152400"/>
            <a:ext cx="9144000" cy="73186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Amar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Makruf</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endPar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8393" y="231442"/>
            <a:ext cx="9144000" cy="67727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Membentuk</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Negara Yang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83568" y="1484784"/>
            <a:ext cx="7925831" cy="129614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Masyarakat  yang berakhlak mulia dan patuh kepada panduan syariat dan undang-undang</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83568" y="3068960"/>
            <a:ext cx="7925830" cy="115212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Hubungan antara kaum dan penganut agama yang berbeza adalah terjaga di bawah ketetapan syariat Islam. </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683568" y="4542372"/>
            <a:ext cx="7925830" cy="162982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s-MY" sz="2600" b="1" dirty="0">
                <a:solidFill>
                  <a:schemeClr val="bg1"/>
                </a:solidFill>
                <a:effectLst>
                  <a:glow rad="101600">
                    <a:schemeClr val="tx1">
                      <a:alpha val="60000"/>
                    </a:schemeClr>
                  </a:glow>
                  <a:outerShdw blurRad="38100" dist="38100" dir="2700000" algn="tl">
                    <a:srgbClr val="000000">
                      <a:alpha val="43137"/>
                    </a:srgbClr>
                  </a:outerShdw>
                </a:effectLst>
                <a:latin typeface="+mj-lt"/>
              </a:rPr>
              <a:t>Setiap rakyat yang berada di bawah negara Islam dan patuh kepada peraturan dan undang-undang yang ditetapkan adalah terpelihara darah, harta dan maruahnya. </a:t>
            </a:r>
            <a:endParaRPr lang="ms-MY" sz="2600" b="1" dirty="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7" name="Curved Left Arrow 6"/>
          <p:cNvSpPr/>
          <p:nvPr/>
        </p:nvSpPr>
        <p:spPr>
          <a:xfrm>
            <a:off x="8409348" y="2459807"/>
            <a:ext cx="602909" cy="947239"/>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a:solidFill>
                <a:schemeClr val="tx1"/>
              </a:solidFill>
            </a:endParaRPr>
          </a:p>
        </p:txBody>
      </p:sp>
      <p:sp>
        <p:nvSpPr>
          <p:cNvPr id="8" name="Striped Right Arrow 7"/>
          <p:cNvSpPr/>
          <p:nvPr/>
        </p:nvSpPr>
        <p:spPr>
          <a:xfrm>
            <a:off x="417409" y="1515400"/>
            <a:ext cx="407941" cy="465486"/>
          </a:xfrm>
          <a:prstGeom prst="strip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a:latin typeface="+mj-lt"/>
            </a:endParaRPr>
          </a:p>
        </p:txBody>
      </p:sp>
      <p:sp>
        <p:nvSpPr>
          <p:cNvPr id="9" name="Striped Right Arrow 8"/>
          <p:cNvSpPr/>
          <p:nvPr/>
        </p:nvSpPr>
        <p:spPr>
          <a:xfrm>
            <a:off x="395536" y="2963515"/>
            <a:ext cx="407941" cy="465486"/>
          </a:xfrm>
          <a:prstGeom prst="strip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a:latin typeface="+mj-lt"/>
            </a:endParaRPr>
          </a:p>
        </p:txBody>
      </p:sp>
      <p:sp>
        <p:nvSpPr>
          <p:cNvPr id="10" name="Curved Left Arrow 9"/>
          <p:cNvSpPr/>
          <p:nvPr/>
        </p:nvSpPr>
        <p:spPr>
          <a:xfrm>
            <a:off x="8443860" y="4005064"/>
            <a:ext cx="602909" cy="947239"/>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a:solidFill>
                <a:schemeClr val="tx1"/>
              </a:solidFill>
            </a:endParaRPr>
          </a:p>
        </p:txBody>
      </p:sp>
      <p:sp>
        <p:nvSpPr>
          <p:cNvPr id="11" name="Striped Right Arrow 10"/>
          <p:cNvSpPr/>
          <p:nvPr/>
        </p:nvSpPr>
        <p:spPr>
          <a:xfrm>
            <a:off x="395536" y="4763714"/>
            <a:ext cx="407941" cy="465486"/>
          </a:xfrm>
          <a:prstGeom prst="strip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a:latin typeface="+mj-lt"/>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7"/>
          <p:cNvSpPr txBox="1">
            <a:spLocks/>
          </p:cNvSpPr>
          <p:nvPr/>
        </p:nvSpPr>
        <p:spPr>
          <a:xfrm>
            <a:off x="-18393" y="1312912"/>
            <a:ext cx="9144000" cy="1569660"/>
          </a:xfrm>
          <a:prstGeom prst="rect">
            <a:avLst/>
          </a:prstGeom>
          <a:solidFill>
            <a:srgbClr val="FF99CC">
              <a:alpha val="71000"/>
            </a:srgbClr>
          </a:solid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defRPr/>
            </a:pP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مَنْ قَتَلَ نَفْسًا مُعَاهَدًا لَمْ يَرِحْ رَائِحَةَ الْجَنَّةِ، وَإِنَّ رِيحَهَا لَيُوجَدُ مِنْ مَسِيرَةِ أَرْبَعِينَ عَامًا.</a:t>
            </a:r>
            <a:endPar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Content Placeholder 2"/>
          <p:cNvSpPr txBox="1">
            <a:spLocks/>
          </p:cNvSpPr>
          <p:nvPr/>
        </p:nvSpPr>
        <p:spPr>
          <a:xfrm>
            <a:off x="33163" y="3689176"/>
            <a:ext cx="9125607" cy="1872208"/>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"Siapa yang membunuh nyawa seorang </a:t>
            </a:r>
            <a:r>
              <a:rPr lang="ms-MY" sz="22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Mua’ahad</a:t>
            </a:r>
            <a:r>
              <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(iaitu orang bukan Islam yang dalam perlindungan negara Islam) maka dia tidak akan dapat mencium bau syurga. Sesungguhnya bau syurga itu dapat dihidu daripada jarak empat puluh tahun perjalanan". </a:t>
            </a:r>
            <a:endParaRPr lang="ms-MY" sz="22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59632" y="304800"/>
            <a:ext cx="6624736" cy="553998"/>
          </a:xfrm>
          <a:prstGeom prst="rect">
            <a:avLst/>
          </a:prstGeom>
        </p:spPr>
        <p:txBody>
          <a:bodyPr wrap="square">
            <a:spAutoFit/>
          </a:bodyPr>
          <a:lstStyle/>
          <a:p>
            <a:pPr algn="ct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7541" y="152400"/>
            <a:ext cx="9144000" cy="67727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Negara Yang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Harmoni</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95536" y="1232520"/>
            <a:ext cx="3024336" cy="1008112"/>
          </a:xfrm>
          <a:prstGeom prst="rect">
            <a:avLst/>
          </a:pr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Negara Islam Madinah</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800363" y="1232520"/>
            <a:ext cx="3092117" cy="1008112"/>
          </a:xfrm>
          <a:prstGeom prst="rect">
            <a:avLst/>
          </a:prstGeom>
          <a:blipFill>
            <a:blip r:embed="rId4">
              <a:duotone>
                <a:schemeClr val="bg2">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b="1" dirty="0">
                <a:effectLst>
                  <a:glow rad="101600">
                    <a:schemeClr val="tx1">
                      <a:alpha val="60000"/>
                    </a:schemeClr>
                  </a:glow>
                  <a:outerShdw blurRad="38100" dist="38100" dir="2700000" algn="tl">
                    <a:srgbClr val="000000">
                      <a:alpha val="43137"/>
                    </a:srgbClr>
                  </a:outerShdw>
                </a:effectLst>
                <a:latin typeface="Arial Black" pitchFamily="34" charset="0"/>
              </a:rPr>
              <a:t>hak dan kewajipan setiap </a:t>
            </a:r>
            <a:r>
              <a:rPr lang="nl-NL"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individu</a:t>
            </a:r>
          </a:p>
        </p:txBody>
      </p:sp>
      <p:sp>
        <p:nvSpPr>
          <p:cNvPr id="6" name="Horizontal Scroll 5"/>
          <p:cNvSpPr/>
          <p:nvPr/>
        </p:nvSpPr>
        <p:spPr>
          <a:xfrm>
            <a:off x="729441" y="2240632"/>
            <a:ext cx="7632848" cy="1944216"/>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ms-MY" sz="2000" b="1" dirty="0">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 urusan kehidupan boleh berjalan secara harmoni selama mana setiap seorang menjaga perjanjian dan menunaikan tanggung jawabnya kepada negara. </a:t>
            </a:r>
            <a:endParaRPr lang="ar-SA"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7" name="Down Arrow 6"/>
          <p:cNvSpPr/>
          <p:nvPr/>
        </p:nvSpPr>
        <p:spPr>
          <a:xfrm>
            <a:off x="4265702" y="4184848"/>
            <a:ext cx="549929" cy="720080"/>
          </a:xfrm>
          <a:prstGeom prst="downArrow">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Oval 7"/>
          <p:cNvSpPr/>
          <p:nvPr/>
        </p:nvSpPr>
        <p:spPr>
          <a:xfrm>
            <a:off x="799924" y="4904928"/>
            <a:ext cx="7579233" cy="1297360"/>
          </a:xfrm>
          <a:prstGeom prst="ellipse">
            <a:avLst/>
          </a:prstGeom>
          <a:blipFill>
            <a:blip r:embed="rId5">
              <a:duotone>
                <a:schemeClr val="accent2">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a:effectLst>
                  <a:glow rad="101600">
                    <a:schemeClr val="tx1">
                      <a:alpha val="60000"/>
                    </a:schemeClr>
                  </a:glow>
                  <a:outerShdw blurRad="38100" dist="38100" dir="2700000" algn="tl">
                    <a:srgbClr val="000000">
                      <a:alpha val="43137"/>
                    </a:srgbClr>
                  </a:outerShdw>
                </a:effectLst>
                <a:latin typeface="Arial Black" pitchFamily="34" charset="0"/>
              </a:rPr>
              <a:t>Baginda SAW amat tegas apabila ada perjanjian dilanggar oleh mana-mana pihak.</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a:off x="3192194" y="1232520"/>
            <a:ext cx="2664296" cy="936103"/>
          </a:xfrm>
          <a:prstGeom prst="rightArrow">
            <a:avLst>
              <a:gd name="adj1" fmla="val 50000"/>
              <a:gd name="adj2" fmla="val 31047"/>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Piagam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Madinah</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4286909"/>
            <a:ext cx="8352928" cy="1080120"/>
          </a:xfrm>
          <a:prstGeom prst="rect">
            <a:avLst/>
          </a:prstGeom>
          <a:blipFill>
            <a:blip r:embed="rId3">
              <a:duotone>
                <a:prstClr val="black"/>
                <a:schemeClr val="accent5">
                  <a:tint val="45000"/>
                  <a:satMod val="400000"/>
                </a:scheme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Kontrak sosial </a:t>
            </a:r>
            <a:r>
              <a:rPr lang="ms-MY" sz="2400" b="1" dirty="0" smtClean="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a:t>
            </a: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 </a:t>
            </a:r>
            <a:r>
              <a:rPr lang="ms-MY" sz="2400" b="1" dirty="0" smtClean="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kelestarian </a:t>
            </a: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di bumi yang bertuah ini.  </a:t>
            </a:r>
            <a:endPar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95536" y="2918756"/>
            <a:ext cx="8352928" cy="9361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Pengorbanan para pejuang kemerdekaan </a:t>
            </a:r>
            <a:endParaRPr lang="ms-MY" sz="22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dan para tentera.</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Horizontal Scroll 4"/>
          <p:cNvSpPr/>
          <p:nvPr/>
        </p:nvSpPr>
        <p:spPr>
          <a:xfrm>
            <a:off x="2751257" y="1262572"/>
            <a:ext cx="5997207" cy="144016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i="1" dirty="0" smtClean="0">
                <a:ln>
                  <a:solidFill>
                    <a:schemeClr val="tx1"/>
                  </a:solidFill>
                </a:ln>
                <a:effectLst>
                  <a:glow rad="101600">
                    <a:schemeClr val="tx1">
                      <a:lumMod val="50000"/>
                      <a:lumOff val="50000"/>
                      <a:alpha val="60000"/>
                    </a:schemeClr>
                  </a:glow>
                  <a:outerShdw blurRad="38100" dist="38100" dir="2700000" algn="tl">
                    <a:srgbClr val="000000">
                      <a:alpha val="43137"/>
                    </a:srgbClr>
                  </a:outerShdw>
                </a:effectLst>
                <a:latin typeface="Arial Black" pitchFamily="34" charset="0"/>
              </a:rPr>
              <a:t>Dijaga oleh perlembagaan dan raja-raja Melayu</a:t>
            </a:r>
            <a:endParaRPr lang="ms-MY" sz="2400" b="1" i="1" dirty="0">
              <a:ln>
                <a:solidFill>
                  <a:schemeClr val="tx1"/>
                </a:solidFill>
              </a:ln>
              <a:effectLst>
                <a:glow rad="101600">
                  <a:schemeClr val="tx1">
                    <a:lumMod val="50000"/>
                    <a:lumOff val="50000"/>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465597" y="1580972"/>
            <a:ext cx="2083034" cy="761720"/>
          </a:xfrm>
          <a:prstGeom prst="homePlate">
            <a:avLst/>
          </a:prstGeom>
          <a:solidFill>
            <a:srgbClr val="33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Prinsip</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Title 1"/>
          <p:cNvSpPr txBox="1">
            <a:spLocks/>
          </p:cNvSpPr>
          <p:nvPr/>
        </p:nvSpPr>
        <p:spPr>
          <a:xfrm>
            <a:off x="0" y="304800"/>
            <a:ext cx="9175504" cy="525724"/>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 dan Kesejahteraan Negara</a:t>
            </a:r>
            <a:endParaRPr lang="sv-SE"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7625" y="1456051"/>
            <a:ext cx="7344815" cy="103661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Memastikan kesahihan berita dan khabar angin yang diterima.  </a:t>
            </a:r>
            <a:endPar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87625" y="2564669"/>
            <a:ext cx="7344815" cy="111612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 terlibat dengan perkara-perkara yang membawa pergolakan</a:t>
            </a:r>
            <a:endPar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187624" y="3752800"/>
            <a:ext cx="7344815" cy="122413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Mengeratkan hubungan </a:t>
            </a:r>
            <a:r>
              <a:rPr lang="ms-MY" sz="2400" b="1" dirty="0" err="1">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ukhuwwah</a:t>
            </a: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sesama Islam dan bersama menjaga agama dan negara </a:t>
            </a:r>
            <a:endPar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Callout 5"/>
          <p:cNvSpPr/>
          <p:nvPr/>
        </p:nvSpPr>
        <p:spPr>
          <a:xfrm>
            <a:off x="395536" y="1510056"/>
            <a:ext cx="699537" cy="504056"/>
          </a:xfrm>
          <a:prstGeom prst="rightArrowCallou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ln>
                  <a:solidFill>
                    <a:schemeClr val="tx1"/>
                  </a:solidFill>
                </a:ln>
                <a:effectLst>
                  <a:outerShdw blurRad="38100" dist="38100" dir="2700000" algn="tl">
                    <a:srgbClr val="000000">
                      <a:alpha val="43137"/>
                    </a:srgbClr>
                  </a:outerShdw>
                </a:effectLst>
              </a:rPr>
              <a:t>1</a:t>
            </a:r>
            <a:endParaRPr lang="ms-MY" sz="3200" b="1" dirty="0">
              <a:ln>
                <a:solidFill>
                  <a:schemeClr val="tx1"/>
                </a:solidFill>
              </a:ln>
              <a:effectLst>
                <a:outerShdw blurRad="38100" dist="38100" dir="2700000" algn="tl">
                  <a:srgbClr val="000000">
                    <a:alpha val="43137"/>
                  </a:srgbClr>
                </a:outerShdw>
              </a:effectLst>
            </a:endParaRPr>
          </a:p>
        </p:txBody>
      </p:sp>
      <p:sp>
        <p:nvSpPr>
          <p:cNvPr id="7" name="Right Arrow Callout 6"/>
          <p:cNvSpPr/>
          <p:nvPr/>
        </p:nvSpPr>
        <p:spPr>
          <a:xfrm>
            <a:off x="395536" y="2611562"/>
            <a:ext cx="699537" cy="504056"/>
          </a:xfrm>
          <a:prstGeom prst="rightArrowCallou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ln>
                  <a:solidFill>
                    <a:schemeClr val="tx1"/>
                  </a:solidFill>
                </a:ln>
                <a:effectLst>
                  <a:outerShdw blurRad="38100" dist="38100" dir="2700000" algn="tl">
                    <a:srgbClr val="000000">
                      <a:alpha val="43137"/>
                    </a:srgbClr>
                  </a:outerShdw>
                </a:effectLst>
              </a:rPr>
              <a:t>2</a:t>
            </a:r>
            <a:endParaRPr lang="ms-MY" sz="3200" b="1" dirty="0">
              <a:ln>
                <a:solidFill>
                  <a:schemeClr val="tx1"/>
                </a:solidFill>
              </a:ln>
              <a:effectLst>
                <a:outerShdw blurRad="38100" dist="38100" dir="2700000" algn="tl">
                  <a:srgbClr val="000000">
                    <a:alpha val="43137"/>
                  </a:srgbClr>
                </a:outerShdw>
              </a:effectLst>
            </a:endParaRPr>
          </a:p>
        </p:txBody>
      </p:sp>
      <p:sp>
        <p:nvSpPr>
          <p:cNvPr id="8" name="Right Arrow Callout 7"/>
          <p:cNvSpPr/>
          <p:nvPr/>
        </p:nvSpPr>
        <p:spPr>
          <a:xfrm>
            <a:off x="395536" y="3752800"/>
            <a:ext cx="699537" cy="504056"/>
          </a:xfrm>
          <a:prstGeom prst="rightArrowCallou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ln>
                  <a:solidFill>
                    <a:schemeClr val="tx1"/>
                  </a:solidFill>
                </a:ln>
                <a:effectLst>
                  <a:outerShdw blurRad="38100" dist="38100" dir="2700000" algn="tl">
                    <a:srgbClr val="000000">
                      <a:alpha val="43137"/>
                    </a:srgbClr>
                  </a:outerShdw>
                </a:effectLst>
              </a:rPr>
              <a:t>3</a:t>
            </a:r>
            <a:endParaRPr lang="ms-MY" sz="3200" b="1" dirty="0">
              <a:ln>
                <a:solidFill>
                  <a:schemeClr val="tx1"/>
                </a:solidFill>
              </a:ln>
              <a:effectLst>
                <a:outerShdw blurRad="38100" dist="38100" dir="2700000" algn="tl">
                  <a:srgbClr val="000000">
                    <a:alpha val="43137"/>
                  </a:srgbClr>
                </a:outerShdw>
              </a:effectLst>
            </a:endParaRPr>
          </a:p>
        </p:txBody>
      </p:sp>
      <p:sp>
        <p:nvSpPr>
          <p:cNvPr id="9" name="Title 1"/>
          <p:cNvSpPr txBox="1">
            <a:spLocks/>
          </p:cNvSpPr>
          <p:nvPr/>
        </p:nvSpPr>
        <p:spPr>
          <a:xfrm>
            <a:off x="144016" y="152400"/>
            <a:ext cx="8964488" cy="81375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 </a:t>
            </a:r>
            <a:r>
              <a:rPr lang="sv-SE"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saranan yang ditinggalkan </a:t>
            </a:r>
            <a:endPar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 </a:t>
            </a:r>
            <a:r>
              <a:rPr lang="sv-SE"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dan RasulNya. </a:t>
            </a:r>
            <a:endParaRPr lang="sv-SE"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1187624" y="5048944"/>
            <a:ext cx="7344815" cy="122413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Meletakkan kepentingan agama melebihi daripada kepentingan diri dan habuan dunia.</a:t>
            </a:r>
            <a:endParaRPr lang="ms-MY" sz="2400" b="1" dirty="0">
              <a:ln w="1905">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Callout 10"/>
          <p:cNvSpPr/>
          <p:nvPr/>
        </p:nvSpPr>
        <p:spPr>
          <a:xfrm>
            <a:off x="395536" y="5048944"/>
            <a:ext cx="699537" cy="504056"/>
          </a:xfrm>
          <a:prstGeom prst="rightArrowCallou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ln>
                  <a:solidFill>
                    <a:schemeClr val="tx1"/>
                  </a:solidFill>
                </a:ln>
                <a:effectLst>
                  <a:outerShdw blurRad="38100" dist="38100" dir="2700000" algn="tl">
                    <a:srgbClr val="000000">
                      <a:alpha val="43137"/>
                    </a:srgbClr>
                  </a:outerShdw>
                </a:effectLst>
              </a:rPr>
              <a:t>4</a:t>
            </a:r>
            <a:endParaRPr lang="ms-MY" sz="3200" b="1"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1504" y="152400"/>
            <a:ext cx="9175504" cy="72008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259632" y="1448543"/>
            <a:ext cx="6844923" cy="1368153"/>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2400" b="1" i="1" dirty="0" smtClean="0">
                <a:ln>
                  <a:solidFill>
                    <a:schemeClr val="tx1"/>
                  </a:solidFill>
                </a:ln>
                <a:solidFill>
                  <a:schemeClr val="bg1"/>
                </a:solidFill>
                <a:effectLst>
                  <a:glow rad="101600">
                    <a:schemeClr val="tx1">
                      <a:alpha val="60000"/>
                    </a:schemeClr>
                  </a:glow>
                </a:effectLst>
                <a:latin typeface="Arial Black" pitchFamily="34" charset="0"/>
              </a:rPr>
              <a:t>Menjaga Kedaulatan Negara </a:t>
            </a:r>
            <a:endParaRPr lang="ms-MY" sz="2400" b="1" i="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1259632" y="2960713"/>
            <a:ext cx="6844923" cy="145456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s-MY" sz="2400" b="1" i="1" dirty="0" smtClean="0">
                <a:ln>
                  <a:solidFill>
                    <a:schemeClr val="tx1"/>
                  </a:solidFill>
                </a:ln>
                <a:solidFill>
                  <a:prstClr val="white"/>
                </a:solidFill>
                <a:effectLst>
                  <a:glow rad="101600">
                    <a:schemeClr val="tx1">
                      <a:alpha val="60000"/>
                    </a:schemeClr>
                  </a:glow>
                </a:effectLst>
                <a:latin typeface="Arial Black" pitchFamily="34" charset="0"/>
              </a:rPr>
              <a:t>Mengamalkan Prinsip-prinsip Islam dalam Kehidupan</a:t>
            </a:r>
            <a:endParaRPr lang="ms-MY" sz="2400" b="1" i="1" dirty="0">
              <a:ln>
                <a:solidFill>
                  <a:schemeClr val="tx1"/>
                </a:solidFill>
              </a:ln>
              <a:solidFill>
                <a:prstClr val="white"/>
              </a:solidFill>
              <a:effectLst>
                <a:glow rad="101600">
                  <a:schemeClr val="tx1">
                    <a:alpha val="60000"/>
                  </a:schemeClr>
                </a:glow>
              </a:effectLst>
              <a:latin typeface="Arial Black" pitchFamily="34" charset="0"/>
            </a:endParaRPr>
          </a:p>
        </p:txBody>
      </p:sp>
      <p:sp>
        <p:nvSpPr>
          <p:cNvPr id="6" name="Rectangle 5"/>
          <p:cNvSpPr/>
          <p:nvPr/>
        </p:nvSpPr>
        <p:spPr>
          <a:xfrm>
            <a:off x="1259631" y="4627453"/>
            <a:ext cx="6844923" cy="1357595"/>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MY" sz="2400" b="1" i="1" dirty="0" err="1" smtClean="0">
                <a:ln>
                  <a:solidFill>
                    <a:schemeClr val="tx1"/>
                  </a:solidFill>
                </a:ln>
                <a:solidFill>
                  <a:schemeClr val="bg1"/>
                </a:solidFill>
                <a:effectLst>
                  <a:glow rad="101600">
                    <a:schemeClr val="tx1">
                      <a:alpha val="60000"/>
                    </a:schemeClr>
                  </a:glow>
                </a:effectLst>
                <a:latin typeface="Arial Black" pitchFamily="34" charset="0"/>
                <a:ea typeface="Calibri"/>
              </a:rPr>
              <a:t>Mengekalkan</a:t>
            </a:r>
            <a:r>
              <a:rPr lang="en-MY" sz="2400" b="1" i="1" dirty="0" smtClean="0">
                <a:ln>
                  <a:solidFill>
                    <a:schemeClr val="tx1"/>
                  </a:solidFill>
                </a:ln>
                <a:solidFill>
                  <a:schemeClr val="bg1"/>
                </a:solidFill>
                <a:effectLst>
                  <a:glow rad="101600">
                    <a:schemeClr val="tx1">
                      <a:alpha val="60000"/>
                    </a:schemeClr>
                  </a:glow>
                </a:effectLst>
                <a:latin typeface="Arial Black" pitchFamily="34" charset="0"/>
                <a:ea typeface="Calibri"/>
              </a:rPr>
              <a:t> </a:t>
            </a:r>
            <a:r>
              <a:rPr lang="en-MY" sz="2400" b="1" i="1" dirty="0" err="1" smtClean="0">
                <a:ln>
                  <a:solidFill>
                    <a:schemeClr val="tx1"/>
                  </a:solidFill>
                </a:ln>
                <a:solidFill>
                  <a:schemeClr val="bg1"/>
                </a:solidFill>
                <a:effectLst>
                  <a:glow rad="101600">
                    <a:schemeClr val="tx1">
                      <a:alpha val="60000"/>
                    </a:schemeClr>
                  </a:glow>
                </a:effectLst>
                <a:latin typeface="Arial Black" pitchFamily="34" charset="0"/>
                <a:ea typeface="Calibri"/>
              </a:rPr>
              <a:t>Perpaduan</a:t>
            </a:r>
            <a:r>
              <a:rPr lang="en-MY" sz="2400" b="1" i="1" dirty="0" smtClean="0">
                <a:ln>
                  <a:solidFill>
                    <a:schemeClr val="tx1"/>
                  </a:solidFill>
                </a:ln>
                <a:solidFill>
                  <a:schemeClr val="bg1"/>
                </a:solidFill>
                <a:effectLst>
                  <a:glow rad="101600">
                    <a:schemeClr val="tx1">
                      <a:alpha val="60000"/>
                    </a:schemeClr>
                  </a:glow>
                </a:effectLst>
                <a:latin typeface="Arial Black" pitchFamily="34" charset="0"/>
                <a:ea typeface="Calibri"/>
              </a:rPr>
              <a:t> </a:t>
            </a:r>
            <a:endParaRPr lang="ms-MY" sz="2400" b="1" i="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Right Arrow 6"/>
          <p:cNvSpPr/>
          <p:nvPr/>
        </p:nvSpPr>
        <p:spPr>
          <a:xfrm>
            <a:off x="899592" y="1376536"/>
            <a:ext cx="432048" cy="516435"/>
          </a:xfrm>
          <a:prstGeom prst="rightArrow">
            <a:avLst/>
          </a:prstGeom>
          <a:solidFill>
            <a:srgbClr val="FF000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b="1" i="1" dirty="0">
              <a:effectLst>
                <a:glow rad="101600">
                  <a:schemeClr val="tx1">
                    <a:alpha val="60000"/>
                  </a:schemeClr>
                </a:glow>
              </a:effectLst>
            </a:endParaRPr>
          </a:p>
        </p:txBody>
      </p:sp>
      <p:sp>
        <p:nvSpPr>
          <p:cNvPr id="8" name="Right Arrow 7"/>
          <p:cNvSpPr/>
          <p:nvPr/>
        </p:nvSpPr>
        <p:spPr>
          <a:xfrm>
            <a:off x="881061" y="2888704"/>
            <a:ext cx="432048" cy="516435"/>
          </a:xfrm>
          <a:prstGeom prst="rightArrow">
            <a:avLst/>
          </a:prstGeom>
          <a:solidFill>
            <a:srgbClr val="FF000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b="1" i="1" dirty="0">
              <a:effectLst>
                <a:glow rad="101600">
                  <a:schemeClr val="tx1">
                    <a:alpha val="60000"/>
                  </a:schemeClr>
                </a:glow>
              </a:effectLst>
            </a:endParaRPr>
          </a:p>
        </p:txBody>
      </p:sp>
      <p:sp>
        <p:nvSpPr>
          <p:cNvPr id="9" name="Right Arrow 8"/>
          <p:cNvSpPr/>
          <p:nvPr/>
        </p:nvSpPr>
        <p:spPr>
          <a:xfrm>
            <a:off x="881061" y="4460501"/>
            <a:ext cx="432048" cy="516435"/>
          </a:xfrm>
          <a:prstGeom prst="rightArrow">
            <a:avLst/>
          </a:prstGeom>
          <a:solidFill>
            <a:srgbClr val="FF000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b="1" i="1" dirty="0">
              <a:effectLst>
                <a:glow rad="101600">
                  <a:schemeClr val="tx1">
                    <a:alpha val="60000"/>
                  </a:schemeClr>
                </a:glow>
              </a:effectLst>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0" y="4549080"/>
            <a:ext cx="9152181" cy="1152128"/>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j-ea"/>
                <a:cs typeface="+mj-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j-ea"/>
                <a:cs typeface="+mj-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9pPr>
          </a:lstStyle>
          <a:p>
            <a:r>
              <a:rPr lang="ms-MY" sz="280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 puji-pujian hanya bagi </a:t>
            </a:r>
          </a:p>
          <a:p>
            <a:r>
              <a:rPr lang="ms-MY" sz="280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a:t>
            </a:r>
            <a:endPar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181" y="1668760"/>
            <a:ext cx="9144000" cy="2400657"/>
          </a:xfrm>
          <a:prstGeom prst="rect">
            <a:avLst/>
          </a:prstGeom>
          <a:solidFill>
            <a:schemeClr val="accent2">
              <a:lumMod val="40000"/>
              <a:lumOff val="60000"/>
              <a:alpha val="66000"/>
            </a:schemeClr>
          </a:solidFill>
        </p:spPr>
        <p:txBody>
          <a:bodyPr wrap="square">
            <a:spAutoFit/>
          </a:bodyPr>
          <a:lstStyle/>
          <a:p>
            <a:pPr algn="ctr" rtl="1">
              <a:defRPr/>
            </a:pPr>
            <a:r>
              <a:rPr lang="ar-SA" sz="15000" b="1" dirty="0">
                <a:ln w="3175" cmpd="sng">
                  <a:solidFill>
                    <a:prstClr val="black"/>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p>
        </p:txBody>
      </p:sp>
      <p:sp>
        <p:nvSpPr>
          <p:cNvPr id="5" name="Rectangle 4"/>
          <p:cNvSpPr/>
          <p:nvPr/>
        </p:nvSpPr>
        <p:spPr>
          <a:xfrm>
            <a:off x="1979712" y="228600"/>
            <a:ext cx="5406929" cy="553998"/>
          </a:xfrm>
          <a:prstGeom prst="rect">
            <a:avLst/>
          </a:prstGeom>
        </p:spPr>
        <p:txBody>
          <a:bodyPr wrap="none">
            <a:spAutoFit/>
          </a:bodyPr>
          <a:lstStyle/>
          <a:p>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MY" sz="3000" dirty="0"/>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228600"/>
            <a:ext cx="9159719"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Quraish</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1-4:</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7"/>
          <p:cNvSpPr txBox="1">
            <a:spLocks/>
          </p:cNvSpPr>
          <p:nvPr/>
        </p:nvSpPr>
        <p:spPr>
          <a:xfrm>
            <a:off x="-36512" y="1586805"/>
            <a:ext cx="9184222" cy="1384995"/>
          </a:xfrm>
          <a:prstGeom prst="rect">
            <a:avLst/>
          </a:prstGeom>
          <a:solidFill>
            <a:srgbClr val="FF99CC">
              <a:alpha val="69000"/>
            </a:srgb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defRPr/>
            </a:pPr>
            <a:r>
              <a:rPr lang="ar-SA" sz="42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لِإِيلَافِ قُرَيْشٍ </a:t>
            </a:r>
            <a:r>
              <a:rPr lang="ar-SA" sz="42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42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إِيلَافِهِمْ رِحْلَةَ الشِّتَاءِ وَالصَّيْفِ </a:t>
            </a:r>
            <a:r>
              <a:rPr lang="ar-SA" sz="42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42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فَلْيَعْبُدُوا رَبَّ هَٰذَا الْبَيْتِ </a:t>
            </a:r>
            <a:r>
              <a:rPr lang="ar-SA" sz="42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42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الَّذِي أَطْعَمَهُم مِّن جُوعٍ وَآمَنَهُم مِّنْ خَوْفٍ </a:t>
            </a:r>
            <a:r>
              <a:rPr lang="ar-SA" sz="42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a:t>
            </a:r>
            <a:endParaRPr lang="ar-SA" sz="42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Content Placeholder 2"/>
          <p:cNvSpPr txBox="1">
            <a:spLocks/>
          </p:cNvSpPr>
          <p:nvPr/>
        </p:nvSpPr>
        <p:spPr>
          <a:xfrm>
            <a:off x="0" y="3756992"/>
            <a:ext cx="9159719" cy="2592288"/>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000" b="1" i="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 </a:t>
            </a:r>
            <a:r>
              <a:rPr lang="ms-MY" sz="2000" b="1" i="1" dirty="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kebiasaan aman tenteram kaum Quraisy (penduduk </a:t>
            </a:r>
            <a:r>
              <a:rPr lang="ms-MY" sz="2000" b="1" i="1" dirty="0" err="1">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Makkah</a:t>
            </a:r>
            <a:r>
              <a:rPr lang="ms-MY" sz="2000" b="1" i="1" dirty="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ms-MY" sz="2000" b="1" i="1" dirty="0" err="1">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laitu</a:t>
            </a:r>
            <a:r>
              <a:rPr lang="ms-MY" sz="2000" b="1" i="1" dirty="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kebiasaan aman tenteram perjalanan mereka (menjalankan perniagaan) pada musim sejuk (ke negeri Yaman), dan pada musim panas (ke negeri Syam). Maka hendaklah mereka menyembah Tuhan yang menguasai rumah (Kaabah) ini Tuhan yang memberi mereka penghidupan: menyelamatkan mereka dari kelaparan, dan mengamankan mereka dari ketakutan</a:t>
            </a:r>
            <a:r>
              <a:rPr lang="ms-MY" sz="2000" b="1" i="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ms-MY" sz="2000" b="1" i="1" dirty="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accent1">
              <a:lumMod val="40000"/>
              <a:lumOff val="60000"/>
              <a:alpha val="7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210206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040348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2860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82976"/>
            <a:ext cx="9144000" cy="1862048"/>
          </a:xfrm>
          <a:prstGeom prst="rect">
            <a:avLst/>
          </a:prstGeom>
          <a:solidFill>
            <a:schemeClr val="tx1">
              <a:lumMod val="50000"/>
              <a:lumOff val="50000"/>
              <a:alpha val="98000"/>
            </a:schemeClr>
          </a:solidFill>
        </p:spPr>
        <p:txBody>
          <a:bodyPr wrap="square">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713982"/>
            <a:ext cx="9144000" cy="1077218"/>
          </a:xfrm>
          <a:prstGeom prst="rect">
            <a:avLst/>
          </a:prstGeom>
          <a:solidFill>
            <a:schemeClr val="bg1">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tx1">
              <a:lumMod val="50000"/>
              <a:lumOff val="50000"/>
              <a:alpha val="90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bg1">
              <a:alpha val="46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754326"/>
          </a:xfrm>
          <a:prstGeom prst="rect">
            <a:avLst/>
          </a:prstGeom>
          <a:solidFill>
            <a:schemeClr val="tx1">
              <a:lumMod val="50000"/>
              <a:lumOff val="50000"/>
              <a:alpha val="44000"/>
            </a:schemeClr>
          </a:solidFill>
        </p:spPr>
        <p:txBody>
          <a:bodyPr wrap="square">
            <a:spAutoFit/>
          </a:bodyPr>
          <a:lstStyle/>
          <a:p>
            <a:pPr algn="ctr" rtl="1">
              <a:defRPr/>
            </a:pPr>
            <a:r>
              <a:rPr lang="ar-SA" sz="5400" b="1" dirty="0">
                <a:solidFill>
                  <a:srgbClr val="FFFF00"/>
                </a:solidFill>
                <a:effectLst>
                  <a:glow rad="101600">
                    <a:schemeClr val="tx1">
                      <a:alpha val="60000"/>
                    </a:schemeClr>
                  </a:glow>
                </a:effectLst>
                <a:cs typeface="Traditional Arabic" pitchFamily="2" charset="-78"/>
              </a:rPr>
              <a:t>اللَّهُمَّ صَلِّ وَسَلِّمْ وَبَارِكْ عَلَى </a:t>
            </a:r>
            <a:r>
              <a:rPr lang="ar-SA" sz="5400" b="1" dirty="0" smtClean="0">
                <a:solidFill>
                  <a:srgbClr val="FFFF00"/>
                </a:solidFill>
                <a:effectLst>
                  <a:glow rad="101600">
                    <a:schemeClr val="tx1">
                      <a:alpha val="60000"/>
                    </a:schemeClr>
                  </a:glow>
                </a:effectLst>
                <a:cs typeface="Traditional Arabic" pitchFamily="2" charset="-78"/>
              </a:rPr>
              <a:t>سَيِّدِنَا </a:t>
            </a:r>
            <a:r>
              <a:rPr lang="ar-SA" sz="5400" b="1" dirty="0">
                <a:solidFill>
                  <a:srgbClr val="FFFF00"/>
                </a:solidFill>
                <a:effectLst>
                  <a:glow rad="101600">
                    <a:schemeClr val="tx1">
                      <a:alpha val="60000"/>
                    </a:schemeClr>
                  </a:glow>
                </a:effectLst>
                <a:cs typeface="Traditional Arabic" pitchFamily="2" charset="-78"/>
              </a:rPr>
              <a:t>مُحَمَّدٍ </a:t>
            </a:r>
            <a:endParaRPr lang="en-US" sz="5400" b="1" dirty="0" smtClean="0">
              <a:solidFill>
                <a:srgbClr val="FFFF00"/>
              </a:solidFill>
              <a:effectLst>
                <a:glow rad="101600">
                  <a:schemeClr val="tx1">
                    <a:alpha val="60000"/>
                  </a:schemeClr>
                </a:glow>
              </a:effectLst>
              <a:cs typeface="Traditional Arabic" pitchFamily="2" charset="-78"/>
            </a:endParaRPr>
          </a:p>
          <a:p>
            <a:pPr algn="ctr" rtl="1">
              <a:defRPr/>
            </a:pPr>
            <a:r>
              <a:rPr lang="ar-SA" sz="5400" b="1" dirty="0" smtClean="0">
                <a:solidFill>
                  <a:srgbClr val="FFFF00"/>
                </a:solidFill>
                <a:effectLst>
                  <a:glow rad="101600">
                    <a:schemeClr val="tx1">
                      <a:alpha val="60000"/>
                    </a:schemeClr>
                  </a:glow>
                </a:effectLst>
                <a:cs typeface="Traditional Arabic" pitchFamily="2" charset="-78"/>
              </a:rPr>
              <a:t>وَعَلَى </a:t>
            </a:r>
            <a:r>
              <a:rPr lang="ar-SA" sz="5400" b="1" dirty="0">
                <a:solidFill>
                  <a:srgbClr val="FFFF00"/>
                </a:solidFill>
                <a:effectLst>
                  <a:glow rad="101600">
                    <a:schemeClr val="tx1">
                      <a:alpha val="60000"/>
                    </a:schemeClr>
                  </a:glow>
                </a:effectLst>
                <a:cs typeface="Traditional Arabic" pitchFamily="2" charset="-78"/>
              </a:rPr>
              <a:t>آلِهِ وَصَحْبِهِ.</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5" name="TextBox 4"/>
          <p:cNvSpPr txBox="1"/>
          <p:nvPr/>
        </p:nvSpPr>
        <p:spPr>
          <a:xfrm>
            <a:off x="0" y="4440594"/>
            <a:ext cx="9144000" cy="1692771"/>
          </a:xfrm>
          <a:prstGeom prst="rect">
            <a:avLst/>
          </a:prstGeom>
          <a:solidFill>
            <a:schemeClr val="bg1">
              <a:alpha val="48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53425"/>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69938"/>
            <a:ext cx="9144000" cy="1200329"/>
          </a:xfrm>
          <a:prstGeom prst="rect">
            <a:avLst/>
          </a:prstGeom>
          <a:solidFill>
            <a:schemeClr val="bg1">
              <a:alpha val="79000"/>
            </a:schemeClr>
          </a:solidFill>
          <a:ln w="57150">
            <a:noFill/>
          </a:ln>
        </p:spPr>
        <p:txBody>
          <a:bodyPr wrap="square">
            <a:spAutoFit/>
          </a:bodyPr>
          <a:lstStyle/>
          <a:p>
            <a:pPr algn="ctr" fontAlgn="auto">
              <a:spcBef>
                <a:spcPts val="0"/>
              </a:spcBef>
              <a:spcAft>
                <a:spcPts val="0"/>
              </a:spcAft>
              <a:defRPr/>
            </a:pP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57400"/>
            <a:ext cx="9144000" cy="830997"/>
          </a:xfrm>
          <a:prstGeom prst="rect">
            <a:avLst/>
          </a:prstGeom>
          <a:solidFill>
            <a:schemeClr val="tx1">
              <a:lumMod val="50000"/>
              <a:lumOff val="50000"/>
              <a:alpha val="86000"/>
            </a:schemeClr>
          </a:solidFill>
        </p:spPr>
        <p:txBody>
          <a:bodyPr wrap="square">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94087479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1181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76200"/>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ms-MY" sz="3200" b="1" dirty="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0511" y="3810000"/>
            <a:ext cx="9144000" cy="2209800"/>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Font typeface="Arial" pitchFamily="34" charset="0"/>
              <a:buNone/>
            </a:pPr>
            <a:r>
              <a:rPr lang="ms-MY" sz="26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Aku bersaksi  bahawa sesungguhnya tiada tuhan melainkan Allah Yang Maha Esa, tiada sekutu bagiNya dan juga aku  bersaksi bahawa Nabi Muhammad SAW itu adalah hamba-Nya dan Rasul-Nya.</a:t>
            </a:r>
          </a:p>
        </p:txBody>
      </p:sp>
      <p:sp>
        <p:nvSpPr>
          <p:cNvPr id="5" name="Rectangle 4"/>
          <p:cNvSpPr/>
          <p:nvPr/>
        </p:nvSpPr>
        <p:spPr>
          <a:xfrm>
            <a:off x="11481" y="1721768"/>
            <a:ext cx="9144000" cy="1754326"/>
          </a:xfrm>
          <a:prstGeom prst="rect">
            <a:avLst/>
          </a:prstGeom>
          <a:solidFill>
            <a:srgbClr val="FF99CC">
              <a:alpha val="78000"/>
            </a:srgbClr>
          </a:solidFill>
        </p:spPr>
        <p:txBody>
          <a:bodyPr wrap="square">
            <a:spAutoFit/>
          </a:bodyPr>
          <a:lstStyle/>
          <a:p>
            <a:pPr algn="ctr" rtl="1">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لَّا إِلَهَ إِلَّا اللهُ وَحْدَهُ الْمُنْعِمُ الرَّحْمَن، وَأَشْهَدُ أَنَّ مُحَمَّدًا عَبْدُهُ وَرَسُولُهُ </a:t>
            </a:r>
            <a:endPar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ms-MY" smtClean="0"/>
          </a:p>
        </p:txBody>
      </p:sp>
      <p:sp>
        <p:nvSpPr>
          <p:cNvPr id="78851" name="Content Placeholder 2"/>
          <p:cNvSpPr>
            <a:spLocks noGrp="1"/>
          </p:cNvSpPr>
          <p:nvPr>
            <p:ph idx="1"/>
          </p:nvPr>
        </p:nvSpPr>
        <p:spPr/>
        <p:txBody>
          <a:bodyPr/>
          <a:lstStyle/>
          <a:p>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52375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ms-MY" smtClean="0"/>
          </a:p>
        </p:txBody>
      </p:sp>
      <p:sp>
        <p:nvSpPr>
          <p:cNvPr id="79875" name="Content Placeholder 2"/>
          <p:cNvSpPr>
            <a:spLocks noGrp="1"/>
          </p:cNvSpPr>
          <p:nvPr>
            <p:ph idx="1"/>
          </p:nvPr>
        </p:nvSpPr>
        <p:spPr/>
        <p:txBody>
          <a:bodyPr/>
          <a:lstStyle/>
          <a:p>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557338"/>
            <a:ext cx="8785225" cy="21224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78968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Senantiasa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Mendapat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Pertolongan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Hidayah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Taufiq</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Kesihatan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Keselamatan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DariMu</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Pemurah</a:t>
            </a:r>
            <a:endParaRPr lang="en-US" sz="2800" b="1" dirty="0" smtClean="0">
              <a:solidFill>
                <a:prstClr val="black"/>
              </a:solidFill>
              <a:effectLst>
                <a:glow rad="101600">
                  <a:prstClr val="white">
                    <a:alpha val="60000"/>
                  </a:prstClr>
                </a:glow>
              </a:effectLst>
              <a:latin typeface="Adobe Garamond Pro Bold" pitchFamily="18" charset="0"/>
            </a:endParaRPr>
          </a:p>
          <a:p>
            <a:r>
              <a:rPr lang="en-US" sz="2800" b="1" dirty="0" err="1" smtClean="0">
                <a:solidFill>
                  <a:prstClr val="black"/>
                </a:solidFill>
                <a:effectLst>
                  <a:glow rad="101600">
                    <a:prstClr val="white">
                      <a:alpha val="60000"/>
                    </a:prstClr>
                  </a:glow>
                </a:effectLst>
                <a:latin typeface="Adobe Garamond Pro Bold" pitchFamily="18" charset="0"/>
              </a:rPr>
              <a:t>Kebawah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Duli</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Mulia</a:t>
            </a:r>
            <a:r>
              <a:rPr lang="en-US" sz="2800" b="1" dirty="0" smtClean="0">
                <a:solidFill>
                  <a:prstClr val="black"/>
                </a:solidFill>
                <a:effectLst>
                  <a:glow rad="101600">
                    <a:prstClr val="white">
                      <a:alpha val="60000"/>
                    </a:prstClr>
                  </a:glow>
                </a:effectLst>
                <a:latin typeface="Adobe Garamond Pro Bold" pitchFamily="18" charset="0"/>
              </a:rPr>
              <a:t> Raja Kami,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Ibni</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Marhum</a:t>
            </a:r>
            <a:r>
              <a:rPr lang="en-US" sz="2800" b="1" dirty="0" smtClean="0">
                <a:solidFill>
                  <a:prstClr val="black"/>
                </a:solidFill>
                <a:effectLst>
                  <a:glow rad="101600">
                    <a:prstClr val="white">
                      <a:alpha val="60000"/>
                    </a:prstClr>
                  </a:glow>
                </a:effectLst>
                <a:latin typeface="Adobe Garamond Pro Bold" pitchFamily="18"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rPr>
              <a:t>Muktafi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Shah, </a:t>
            </a:r>
            <a:r>
              <a:rPr lang="en-US" sz="2800" b="1" dirty="0" err="1" smtClean="0">
                <a:solidFill>
                  <a:prstClr val="black"/>
                </a:solidFill>
                <a:effectLst>
                  <a:glow rad="101600">
                    <a:prstClr val="white">
                      <a:alpha val="60000"/>
                    </a:prstClr>
                  </a:glow>
                </a:effectLst>
                <a:latin typeface="Adobe Garamond Pro Bold" pitchFamily="18" charset="0"/>
              </a:rPr>
              <a:t>Limpahilah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a:solidFill>
                  <a:prstClr val="black"/>
                </a:solidFill>
                <a:effectLst>
                  <a:glow rad="101600">
                    <a:prstClr val="white">
                      <a:alpha val="60000"/>
                    </a:prstClr>
                  </a:glow>
                </a:effectLst>
                <a:latin typeface="Adobe Garamond Pro Bold" pitchFamily="18" charset="0"/>
              </a:rPr>
              <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Sultanah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Nur</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Zahirah</a:t>
            </a:r>
            <a:r>
              <a:rPr lang="en-US" sz="2800" b="1" dirty="0" smtClean="0">
                <a:solidFill>
                  <a:prstClr val="black"/>
                </a:solidFill>
                <a:effectLst>
                  <a:glow rad="101600">
                    <a:prstClr val="white">
                      <a:alpha val="60000"/>
                    </a:prstClr>
                  </a:glow>
                </a:effectLst>
                <a:latin typeface="Adobe Garamond Pro Bold" pitchFamily="18" charset="0"/>
              </a:rPr>
              <a:t> Terengganu</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Ya</a:t>
            </a:r>
            <a:r>
              <a:rPr lang="en-US" sz="2800" b="1" dirty="0" smtClean="0">
                <a:solidFill>
                  <a:prstClr val="black"/>
                </a:solidFill>
                <a:effectLst>
                  <a:glow rad="101600">
                    <a:prstClr val="white">
                      <a:alpha val="60000"/>
                    </a:prstClr>
                  </a:glow>
                </a:effectLst>
                <a:latin typeface="Adobe Garamond Pro Bold" pitchFamily="18" charset="0"/>
              </a:rPr>
              <a:t> Allah… </a:t>
            </a:r>
            <a:r>
              <a:rPr lang="en-US" sz="2800" b="1" dirty="0" err="1" smtClean="0">
                <a:solidFill>
                  <a:prstClr val="black"/>
                </a:solidFill>
                <a:effectLst>
                  <a:glow rad="101600">
                    <a:prstClr val="white">
                      <a:alpha val="60000"/>
                    </a:prstClr>
                  </a:glow>
                </a:effectLst>
                <a:latin typeface="Adobe Garamond Pro Bold" pitchFamily="18" charset="0"/>
              </a:rPr>
              <a:t>Putera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Puteri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Ahli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Keluarga</a:t>
            </a:r>
            <a:r>
              <a:rPr lang="en-US" sz="2800" b="1" dirty="0" smtClean="0">
                <a:solidFill>
                  <a:prstClr val="black"/>
                </a:solidFill>
                <a:effectLst>
                  <a:glow rad="101600">
                    <a:prstClr val="white">
                      <a:alpha val="60000"/>
                    </a:prstClr>
                  </a:glow>
                </a:effectLst>
                <a:latin typeface="Adobe Garamond Pro Bold" pitchFamily="18" charset="0"/>
              </a:rPr>
              <a:t> , </a:t>
            </a:r>
            <a:r>
              <a:rPr lang="en-US" sz="2800" b="1" dirty="0" err="1" smtClean="0">
                <a:solidFill>
                  <a:prstClr val="black"/>
                </a:solidFill>
                <a:effectLst>
                  <a:glow rad="101600">
                    <a:prstClr val="white">
                      <a:alpha val="60000"/>
                    </a:prstClr>
                  </a:glow>
                </a:effectLst>
                <a:latin typeface="Adobe Garamond Pro Bold" pitchFamily="18" charset="0"/>
              </a:rPr>
              <a:t>Keturunan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Kerabat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513979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Para </a:t>
            </a:r>
            <a:r>
              <a:rPr lang="en-US" sz="2800" b="1" dirty="0" err="1" smtClean="0">
                <a:solidFill>
                  <a:prstClr val="black"/>
                </a:solidFill>
                <a:effectLst>
                  <a:glow rad="101600">
                    <a:prstClr val="white">
                      <a:alpha val="60000"/>
                    </a:prstClr>
                  </a:glow>
                </a:effectLst>
                <a:latin typeface="Adobe Garamond Pro Bold" pitchFamily="18" charset="0"/>
              </a:rPr>
              <a:t>Ulama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err="1" smtClean="0">
                <a:solidFill>
                  <a:prstClr val="black"/>
                </a:solidFill>
                <a:effectLst>
                  <a:glow rad="101600">
                    <a:prstClr val="white">
                      <a:alpha val="60000"/>
                    </a:prstClr>
                  </a:glow>
                </a:effectLst>
                <a:latin typeface="Adobe Garamond Pro Bold" pitchFamily="18" charset="0"/>
              </a:rPr>
              <a:t>Semua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Pembesar</a:t>
            </a:r>
            <a:r>
              <a:rPr lang="en-US" sz="2800" b="1" dirty="0" smtClean="0">
                <a:solidFill>
                  <a:prstClr val="black"/>
                </a:solidFill>
                <a:effectLst>
                  <a:glow rad="101600">
                    <a:prstClr val="white">
                      <a:alpha val="60000"/>
                    </a:prstClr>
                  </a:glow>
                </a:effectLst>
                <a:latin typeface="Adobe Garamond Pro Bold" pitchFamily="18"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rPr>
              <a:t>Pegawai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Kerajaan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Rakyat </a:t>
            </a:r>
            <a:r>
              <a:rPr lang="en-US" sz="2800" b="1" dirty="0" err="1" smtClean="0">
                <a:solidFill>
                  <a:prstClr val="black"/>
                </a:solidFill>
                <a:effectLst>
                  <a:glow rad="101600">
                    <a:prstClr val="white">
                      <a:alpha val="60000"/>
                    </a:prstClr>
                  </a:glow>
                </a:effectLst>
                <a:latin typeface="Adobe Garamond Pro Bold" pitchFamily="18" charset="0"/>
              </a:rPr>
              <a:t>Jelata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Dari </a:t>
            </a:r>
            <a:r>
              <a:rPr lang="en-US" sz="2800" b="1" dirty="0" err="1" smtClean="0">
                <a:solidFill>
                  <a:prstClr val="black"/>
                </a:solidFill>
                <a:effectLst>
                  <a:glow rad="101600">
                    <a:prstClr val="white">
                      <a:alpha val="60000"/>
                    </a:prstClr>
                  </a:glow>
                </a:effectLst>
                <a:latin typeface="Adobe Garamond Pro Bold" pitchFamily="18" charset="0"/>
              </a:rPr>
              <a:t>Kalangan</a:t>
            </a:r>
            <a:r>
              <a:rPr lang="en-US" sz="2800" b="1" dirty="0" smtClean="0">
                <a:solidFill>
                  <a:prstClr val="black"/>
                </a:solidFill>
                <a:effectLst>
                  <a:glow rad="101600">
                    <a:prstClr val="white">
                      <a:alpha val="60000"/>
                    </a:prstClr>
                  </a:glow>
                </a:effectLst>
                <a:latin typeface="Adobe Garamond Pro Bold" pitchFamily="18" charset="0"/>
              </a:rPr>
              <a:t> Orang Islam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Mereka</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Beriman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Lelaki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Perempuan</a:t>
            </a:r>
            <a:r>
              <a:rPr lang="en-US" sz="2800" b="1" dirty="0" smtClean="0">
                <a:solidFill>
                  <a:prstClr val="black"/>
                </a:solidFill>
                <a:effectLst>
                  <a:glow rad="101600">
                    <a:prstClr val="white">
                      <a:alpha val="60000"/>
                    </a:prstClr>
                  </a:glow>
                </a:effectLst>
                <a:latin typeface="Adobe Garamond Pro Bold" pitchFamily="18" charset="0"/>
              </a:rPr>
              <a:t> Di </a:t>
            </a:r>
            <a:r>
              <a:rPr lang="en-US" sz="2800" b="1" dirty="0" err="1" smtClean="0">
                <a:solidFill>
                  <a:prstClr val="black"/>
                </a:solidFill>
                <a:effectLst>
                  <a:glow rad="101600">
                    <a:prstClr val="white">
                      <a:alpha val="60000"/>
                    </a:prstClr>
                  </a:glow>
                </a:effectLst>
                <a:latin typeface="Adobe Garamond Pro Bold" pitchFamily="18" charset="0"/>
              </a:rPr>
              <a:t>Dunia</a:t>
            </a:r>
            <a:r>
              <a:rPr lang="en-US" sz="2800" b="1" dirty="0" smtClean="0">
                <a:solidFill>
                  <a:prstClr val="black"/>
                </a:solidFill>
                <a:effectLst>
                  <a:glow rad="101600">
                    <a:prstClr val="white">
                      <a:alpha val="60000"/>
                    </a:prstClr>
                  </a:glow>
                </a:effectLst>
                <a:latin typeface="Adobe Garamond Pro Bold" pitchFamily="18" charset="0"/>
              </a:rPr>
              <a:t> Dan </a:t>
            </a:r>
            <a:r>
              <a:rPr lang="en-US" sz="2800" b="1" dirty="0" err="1" smtClean="0">
                <a:solidFill>
                  <a:prstClr val="black"/>
                </a:solidFill>
                <a:effectLst>
                  <a:glow rad="101600">
                    <a:prstClr val="white">
                      <a:alpha val="60000"/>
                    </a:prstClr>
                  </a:glow>
                </a:effectLst>
                <a:latin typeface="Adobe Garamond Pro Bold" pitchFamily="18" charset="0"/>
              </a:rPr>
              <a:t>Akhirat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Segala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Wahai</a:t>
            </a:r>
            <a:r>
              <a:rPr lang="en-US" sz="2800" b="1" dirty="0" smtClean="0">
                <a:solidFill>
                  <a:prstClr val="black"/>
                </a:solidFill>
                <a:effectLst>
                  <a:glow rad="101600">
                    <a:prstClr val="white">
                      <a:alpha val="60000"/>
                    </a:prstClr>
                  </a:glow>
                </a:effectLst>
                <a:latin typeface="Adobe Garamond Pro Bold" pitchFamily="18" charset="0"/>
              </a:rPr>
              <a:t> Allah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Penyayang</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Raja </a:t>
            </a:r>
            <a:r>
              <a:rPr lang="en-US" sz="2800" b="1" dirty="0" err="1" smtClean="0">
                <a:solidFill>
                  <a:prstClr val="black"/>
                </a:solidFill>
                <a:effectLst>
                  <a:glow rad="101600">
                    <a:prstClr val="white">
                      <a:alpha val="60000"/>
                    </a:prstClr>
                  </a:glow>
                </a:effectLst>
                <a:latin typeface="Adobe Garamond Pro Bold" pitchFamily="18" charset="0"/>
              </a:rPr>
              <a:t>Muda</a:t>
            </a:r>
            <a:r>
              <a:rPr lang="en-US" sz="2800" b="1" dirty="0" smtClean="0">
                <a:solidFill>
                  <a:prstClr val="black"/>
                </a:solidFill>
                <a:effectLst>
                  <a:glow rad="101600">
                    <a:prstClr val="white">
                      <a:alpha val="60000"/>
                    </a:prstClr>
                  </a:glow>
                </a:effectLst>
                <a:latin typeface="Adobe Garamond Pro Bold" pitchFamily="18" charset="0"/>
              </a:rPr>
              <a:t> Kami</a:t>
            </a:r>
          </a:p>
          <a:p>
            <a:r>
              <a:rPr lang="en-US" sz="2800" b="1" dirty="0" err="1" smtClean="0">
                <a:solidFill>
                  <a:prstClr val="black"/>
                </a:solidFill>
                <a:effectLst>
                  <a:glow rad="101600">
                    <a:prstClr val="white">
                      <a:alpha val="60000"/>
                    </a:prstClr>
                  </a:glow>
                </a:effectLst>
                <a:latin typeface="Adobe Garamond Pro Bold" pitchFamily="18" charset="0"/>
              </a:rPr>
              <a:t>Tengku</a:t>
            </a:r>
            <a:r>
              <a:rPr lang="en-US" sz="2800" b="1" dirty="0" smtClean="0">
                <a:solidFill>
                  <a:prstClr val="black"/>
                </a:solidFill>
                <a:effectLst>
                  <a:glow rad="101600">
                    <a:prstClr val="white">
                      <a:alpha val="60000"/>
                    </a:prstClr>
                  </a:glow>
                </a:effectLst>
                <a:latin typeface="Adobe Garamond Pro Bold" pitchFamily="18" charset="0"/>
              </a:rPr>
              <a:t> Muhammad Ismail </a:t>
            </a:r>
            <a:r>
              <a:rPr lang="en-US" sz="2800" b="1" dirty="0" err="1" smtClean="0">
                <a:solidFill>
                  <a:prstClr val="black"/>
                </a:solidFill>
                <a:effectLst>
                  <a:glow rad="101600">
                    <a:prstClr val="white">
                      <a:alpha val="60000"/>
                    </a:prstClr>
                  </a:glow>
                </a:effectLst>
                <a:latin typeface="Adobe Garamond Pro Bold" pitchFamily="18" charset="0"/>
              </a:rPr>
              <a:t>Ibn</a:t>
            </a:r>
            <a:r>
              <a:rPr lang="en-US" sz="2800" b="1" dirty="0" smtClean="0">
                <a:solidFill>
                  <a:prstClr val="black"/>
                </a:solidFill>
                <a:effectLst>
                  <a:glow rad="101600">
                    <a:prstClr val="white">
                      <a:alpha val="60000"/>
                    </a:prstClr>
                  </a:glow>
                </a:effectLst>
                <a:latin typeface="Adobe Garamond Pro Bold" pitchFamily="18" charset="0"/>
              </a:rPr>
              <a:t> 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604723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313116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577858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542089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prstClr val="black"/>
                </a:solidFill>
                <a:latin typeface="Bernard MT Condensed" pitchFamily="18" charset="0"/>
              </a:rPr>
              <a:t>Dirikan</a:t>
            </a:r>
            <a:r>
              <a:rPr lang="en-US" sz="4000" dirty="0">
                <a:solidFill>
                  <a:prstClr val="black"/>
                </a:solidFill>
                <a:latin typeface="Bernard MT Condensed" pitchFamily="18" charset="0"/>
              </a:rPr>
              <a:t> </a:t>
            </a:r>
            <a:r>
              <a:rPr lang="en-US" sz="4000" dirty="0" err="1">
                <a:solidFill>
                  <a:prstClr val="black"/>
                </a:solidFill>
                <a:latin typeface="Bernard MT Condensed" pitchFamily="18" charset="0"/>
              </a:rPr>
              <a:t>Solat</a:t>
            </a:r>
            <a:r>
              <a:rPr lang="en-US" sz="4000" dirty="0">
                <a:solidFill>
                  <a:prstClr val="black"/>
                </a:solidFill>
                <a:latin typeface="Bernard MT Condensed" pitchFamily="18" charset="0"/>
              </a:rPr>
              <a:t>….</a:t>
            </a:r>
          </a:p>
          <a:p>
            <a:pPr algn="ctr">
              <a:defRPr/>
            </a:pPr>
            <a:endParaRPr lang="en-US" sz="3200" dirty="0">
              <a:solidFill>
                <a:prstClr val="black"/>
              </a:solidFill>
              <a:latin typeface="Bernard MT Condensed" pitchFamily="18" charset="0"/>
            </a:endParaRPr>
          </a:p>
          <a:p>
            <a:pPr algn="ctr">
              <a:defRPr/>
            </a:pP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betulkan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anda</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kerana</a:t>
            </a:r>
            <a:endParaRPr lang="en-US" sz="3200" b="1" i="1" dirty="0">
              <a:solidFill>
                <a:prstClr val="black"/>
              </a:solidFill>
              <a:latin typeface="Constantia" pitchFamily="18" charset="0"/>
            </a:endParaRPr>
          </a:p>
          <a:p>
            <a:pPr algn="ctr">
              <a:defRPr/>
            </a:pP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yang </a:t>
            </a: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termasuk</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dalam</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kesempurnaan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solat</a:t>
            </a:r>
            <a:r>
              <a:rPr lang="en-US" sz="3200" b="1" i="1" dirty="0">
                <a:solidFill>
                  <a:prstClr val="black"/>
                </a:solidFill>
                <a:latin typeface="Constantia" pitchFamily="18" charset="0"/>
              </a:rPr>
              <a:t>.</a:t>
            </a:r>
          </a:p>
        </p:txBody>
      </p:sp>
      <p:sp>
        <p:nvSpPr>
          <p:cNvPr id="870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822350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711706"/>
            <a:ext cx="9144000" cy="4801314"/>
          </a:xfrm>
          <a:prstGeom prst="rect">
            <a:avLst/>
          </a:prstGeom>
          <a:solidFill>
            <a:schemeClr val="bg1">
              <a:alpha val="56000"/>
            </a:schemeClr>
          </a:solidFill>
        </p:spPr>
        <p:txBody>
          <a:bodyPr>
            <a:spAutoFit/>
          </a:bodyPr>
          <a:lstStyle/>
          <a:p>
            <a:pPr algn="ctr">
              <a:defRPr/>
            </a:pPr>
            <a:r>
              <a:rPr lang="en-MY" sz="1400" b="1" dirty="0" smtClean="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06/09/2019</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NEGARA RAHMAT UMMAT SEJAHTERA.</a:t>
            </a:r>
          </a:p>
          <a:p>
            <a:pPr algn="ctr">
              <a:defRPr/>
            </a:pPr>
            <a:endParaRPr lang="en-US" sz="7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RAHMAT ADALAH AKAR KATA KEPADA ARRAHMAN DAN ARRAHIM, BERMAKSUD KASIH SAYANG, KEAMPUNAN, DAN BUDIMAN. RAHMAT ADALAH DIANTARA SIFAT KEINDAHAN ALLAH. RASULULLAH SENDIRI DISIFATKAN SEBAGAI PEMBAWA MISI RAHMAT KEPADA ALAM.</a:t>
            </a:r>
          </a:p>
          <a:p>
            <a:pPr marL="457200" indent="-457200" algn="just">
              <a:buFontTx/>
              <a:buAutoNum type="arabicPeriod"/>
              <a:defRPr/>
            </a:pP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MANUSIA DITUNTUT BERSIFAT RAHMAT; INDIVIDU, KELUARGA, JIRAN DAN KOMUNITI YANG KEMUDIANNYA BERTANGGUNGJAWAB MEMANTAPKAN PERSEKITARAN BERTAMADUN AGAR TIDAK DIRESAPI OLEH BUDAYA PEROSAK MELALUI PRINSIP AMAR MAARUF DAN NAHI MUNGKAR.</a:t>
            </a:r>
          </a:p>
          <a:p>
            <a:pPr marL="457200" indent="-457200" algn="just">
              <a:buFontTx/>
              <a:buAutoNum type="arabicPeriod"/>
              <a:defRPr/>
            </a:pP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NEGARA RAHMAT MEMERLUKAN RAKYAT BERILMU,  BERAKHLAK DAN PATUH SYARA'. IAITU SISTEM ALLAH YANG MENJAMIN KESEJAHTERAAN WARGA BANGSA TANPA MENGIRA PERBEZAAN KAUM DAN AGAMA.</a:t>
            </a:r>
          </a:p>
        </p:txBody>
      </p:sp>
    </p:spTree>
    <p:extLst>
      <p:ext uri="{BB962C8B-B14F-4D97-AF65-F5344CB8AC3E}">
        <p14:creationId xmlns:p14="http://schemas.microsoft.com/office/powerpoint/2010/main" val="48226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294686"/>
            <a:ext cx="9144000" cy="5170646"/>
          </a:xfrm>
          <a:prstGeom prst="rect">
            <a:avLst/>
          </a:prstGeom>
          <a:solidFill>
            <a:schemeClr val="bg1">
              <a:alpha val="56000"/>
            </a:schemeClr>
          </a:solidFill>
        </p:spPr>
        <p:txBody>
          <a:bodyPr>
            <a:spAutoFit/>
          </a:bodyPr>
          <a:lstStyle/>
          <a:p>
            <a:pPr algn="ctr">
              <a:defRPr/>
            </a:pPr>
            <a:r>
              <a:rPr lang="en-MY" sz="1400" b="1" dirty="0" smtClean="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06/09/2019</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00" b="1" dirty="0" smtClean="0">
              <a:solidFill>
                <a:prstClr val="black"/>
              </a:solidFill>
              <a:effectLst>
                <a:outerShdw blurRad="38100" dist="38100" dir="2700000" algn="tl">
                  <a:srgbClr val="000000">
                    <a:alpha val="43137"/>
                  </a:srgbClr>
                </a:outerShdw>
              </a:effectLst>
              <a:cs typeface="Arial" charset="0"/>
            </a:endParaRPr>
          </a:p>
          <a:p>
            <a:pPr>
              <a:defRPr/>
            </a:pPr>
            <a:r>
              <a:rPr lang="en-MY" sz="2400" b="1" dirty="0" err="1"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sambungan</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defRPr/>
            </a:pPr>
            <a:endPar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700" b="1" dirty="0" smtClean="0">
              <a:solidFill>
                <a:prstClr val="black"/>
              </a:solidFill>
              <a:effectLst>
                <a:glow rad="101600">
                  <a:prstClr val="white">
                    <a:alpha val="60000"/>
                  </a:prstClr>
                </a:glow>
              </a:effectLst>
              <a:cs typeface="Arial" charset="0"/>
            </a:endParaRPr>
          </a:p>
          <a:p>
            <a:pPr marL="457200" indent="-457200" algn="just">
              <a:buAutoNum type="arabicPeriod" startAt="4"/>
              <a:defRPr/>
            </a:pPr>
            <a:r>
              <a:rPr lang="en-US" sz="2000" b="1" dirty="0" smtClean="0">
                <a:solidFill>
                  <a:prstClr val="black"/>
                </a:solidFill>
                <a:effectLst>
                  <a:glow rad="101600">
                    <a:prstClr val="white">
                      <a:alpha val="60000"/>
                    </a:prstClr>
                  </a:glow>
                </a:effectLst>
                <a:cs typeface="Arial" charset="0"/>
              </a:rPr>
              <a:t>MADINAH NEGARA LSLAM DIASASKAN OLEH NABI ADALAH CONTOH TERBAIK MELALUI PIAGAM MADINAH YANG MENJAMIN KERAHMATAN DAN KESEJAHTERAAN WARGANYA YANG BERBILANG KAUM DAN KEPERCAYAAN.</a:t>
            </a:r>
          </a:p>
          <a:p>
            <a:pPr marL="457200" indent="-457200" algn="just">
              <a:buAutoNum type="arabicPeriod" startAt="4"/>
              <a:defRPr/>
            </a:pPr>
            <a:endParaRPr lang="en-US" sz="2000" b="1" dirty="0" smtClean="0">
              <a:solidFill>
                <a:prstClr val="black"/>
              </a:solidFill>
              <a:effectLst>
                <a:glow rad="101600">
                  <a:prstClr val="white">
                    <a:alpha val="60000"/>
                  </a:prstClr>
                </a:glow>
              </a:effectLst>
              <a:cs typeface="Arial" charset="0"/>
            </a:endParaRPr>
          </a:p>
          <a:p>
            <a:pPr marL="457200" indent="-457200" algn="just">
              <a:buAutoNum type="arabicPeriod" startAt="4"/>
              <a:defRPr/>
            </a:pPr>
            <a:r>
              <a:rPr lang="en-US" sz="2000" b="1" dirty="0" smtClean="0">
                <a:solidFill>
                  <a:prstClr val="black"/>
                </a:solidFill>
                <a:effectLst>
                  <a:glow rad="101600">
                    <a:prstClr val="white">
                      <a:alpha val="60000"/>
                    </a:prstClr>
                  </a:glow>
                </a:effectLst>
                <a:cs typeface="Arial" charset="0"/>
              </a:rPr>
              <a:t>DI NEGARA KITA,  KESEJAHTERAAN DAN KEAMANAN DINIKMATI KERANA DIBINA  ATAS PRINSIP ISLAM DI MANA SETIAP WARGA DIJAMIN OLEH PERLEMBAGAAN, INSTITUSI RAJA-RAJA DAN PEJUANG-PEJUANG KEMERDEKAAN, DI SAMPING KESINAMBUNGAN KONTRAK SOSIAL YG DIHORMATI.</a:t>
            </a:r>
          </a:p>
          <a:p>
            <a:pPr marL="457200" indent="-457200" algn="just">
              <a:buAutoNum type="arabicPeriod" startAt="4"/>
              <a:defRPr/>
            </a:pP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startAt="4"/>
              <a:defRPr/>
            </a:pPr>
            <a:r>
              <a:rPr lang="en-US" sz="2000" b="1" dirty="0" smtClean="0">
                <a:solidFill>
                  <a:prstClr val="black"/>
                </a:solidFill>
                <a:effectLst>
                  <a:glow rad="101600">
                    <a:prstClr val="white">
                      <a:alpha val="60000"/>
                    </a:prstClr>
                  </a:glow>
                </a:effectLst>
                <a:cs typeface="Arial" charset="0"/>
              </a:rPr>
              <a:t>DI </a:t>
            </a:r>
            <a:r>
              <a:rPr lang="en-US" sz="2000" b="1" dirty="0">
                <a:solidFill>
                  <a:prstClr val="black"/>
                </a:solidFill>
                <a:effectLst>
                  <a:glow rad="101600">
                    <a:prstClr val="white">
                      <a:alpha val="60000"/>
                    </a:prstClr>
                  </a:glow>
                </a:effectLst>
                <a:cs typeface="Arial" charset="0"/>
              </a:rPr>
              <a:t>SEBALIK SETIAP YANG MURNI DAN SEJAHTERA ADA PIHAK YANG DENGKI DAN BERUSAHA MENGOYAKNYA. JUSTERU SETIAP WARGA PERLU BERHATI-HATI, TERUS ISTIQAMAH DENGAN PERPADUAN DAN MELETAKKAN KEPENTINGAN ADDIN MENGATASI SEGALANYA</a:t>
            </a:r>
            <a:r>
              <a:rPr lang="en-US" sz="2000" b="1" dirty="0" smtClean="0">
                <a:solidFill>
                  <a:prstClr val="black"/>
                </a:solidFill>
                <a:effectLst>
                  <a:glow rad="101600">
                    <a:prstClr val="white">
                      <a:alpha val="60000"/>
                    </a:prstClr>
                  </a:glow>
                </a:effectLst>
                <a:cs typeface="Arial" charset="0"/>
              </a:rPr>
              <a:t>.</a:t>
            </a:r>
            <a:endParaRPr lang="en-US" sz="2000" b="1" dirty="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808484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76200"/>
            <a:ext cx="9144000" cy="9144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3200" b="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Keatas</a:t>
            </a:r>
            <a:r>
              <a:rPr lang="en-US" sz="3200" b="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Junjungan</a:t>
            </a:r>
            <a:r>
              <a:rPr lang="en-US" sz="3200" b="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3200" b="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r>
              <a:rPr lang="en-US" sz="3200" b="1" dirty="0" err="1"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3200" b="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Muhammad SAW</a:t>
            </a:r>
            <a:endParaRPr lang="ms-MY" sz="3200" b="1" dirty="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8393" y="4316760"/>
            <a:ext cx="9144000" cy="1398240"/>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Font typeface="Arial" pitchFamily="34" charset="0"/>
              <a:buNone/>
            </a:pPr>
            <a:r>
              <a:rPr lang="ms-MY"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 Allah, cucurilah rahmat dan sejahtera ke atas Nabi Muhammad SAW dan ke atas keluarganya, para sahabatnya dan para pengikut </a:t>
            </a:r>
            <a:r>
              <a:rPr lang="ms-MY" sz="24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endParaRPr lang="ms-MY"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8393" y="1802160"/>
            <a:ext cx="9144000" cy="1569660"/>
          </a:xfrm>
          <a:prstGeom prst="rect">
            <a:avLst/>
          </a:prstGeom>
          <a:solidFill>
            <a:srgbClr val="FF99CC">
              <a:alpha val="73000"/>
            </a:srgbClr>
          </a:solidFill>
        </p:spPr>
        <p:txBody>
          <a:bodyPr wrap="square">
            <a:spAutoFit/>
          </a:bodyPr>
          <a:lstStyle/>
          <a:p>
            <a:pPr algn="ctr" rtl="1">
              <a:defRPr/>
            </a:pP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اللَّهُمَّ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صَلِّ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وَسَلِّم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عَلَى سَيِّدِنَا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مُحَمَّدٍ </a:t>
            </a:r>
            <a:endParaRPr lang="en-US"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rtl="1">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وَعَلَى آلِهِ وَصَحْبِهِ وَالتَّابِعِينَ لَهُمْ مِنَ الْإِنْسِ وَالْجَانّ.</a:t>
            </a:r>
            <a:endPar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76200"/>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b="1" dirty="0"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ms-MY" sz="3200" b="1" dirty="0">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0510" y="4093096"/>
            <a:ext cx="9125607" cy="936104"/>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Marilah</a:t>
            </a:r>
            <a:r>
              <a:rPr lang="en-US" sz="24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kita</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bertakwa</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menjaga</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keimanan</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kesejahteraan</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negara</a:t>
            </a:r>
            <a:r>
              <a:rPr lang="en-US"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ms-MY" sz="24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1993032"/>
            <a:ext cx="9144000" cy="830997"/>
          </a:xfrm>
          <a:prstGeom prst="rect">
            <a:avLst/>
          </a:prstGeom>
          <a:solidFill>
            <a:srgbClr val="FF99CC">
              <a:alpha val="69000"/>
            </a:srgbClr>
          </a:solidFill>
        </p:spPr>
        <p:txBody>
          <a:bodyPr wrap="square">
            <a:spAutoFit/>
          </a:bodyPr>
          <a:lstStyle/>
          <a:p>
            <a:pPr algn="ctr" rtl="1">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اِتَّقُوا اللهَ الَّذِي أَمَرَكُمْ بِحِفْظِ الإيْمَانِ وَالْبُلْدَان.</a:t>
            </a:r>
            <a:endPar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152400"/>
            <a:ext cx="9144000" cy="70609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Pendahuluan</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Title 1"/>
          <p:cNvSpPr txBox="1">
            <a:spLocks/>
          </p:cNvSpPr>
          <p:nvPr/>
        </p:nvSpPr>
        <p:spPr>
          <a:xfrm>
            <a:off x="323528" y="2258697"/>
            <a:ext cx="2520280" cy="574101"/>
          </a:xfrm>
          <a:prstGeom prst="rect">
            <a:avLst/>
          </a:prstGeom>
          <a:blipFill>
            <a:blip r:embed="rId3"/>
            <a:tile tx="0" ty="0" sx="100000" sy="100000" flip="none" algn="tl"/>
          </a:blip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MY" sz="2400" b="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Rahmat</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608518" y="2073836"/>
            <a:ext cx="5139945" cy="2193364"/>
          </a:xfrm>
          <a:prstGeom prst="rect">
            <a:avLst/>
          </a:prstGeom>
          <a:solidFill>
            <a:srgbClr val="00B0F0"/>
          </a:solidFill>
          <a:ln/>
          <a:scene3d>
            <a:camera prst="orthographicFront"/>
            <a:lightRig rig="threePt" dir="t"/>
          </a:scene3d>
          <a:sp3d>
            <a:bevelT w="139700" prst="cross"/>
          </a:sp3d>
        </p:spPr>
        <p:style>
          <a:lnRef idx="3">
            <a:schemeClr val="lt1"/>
          </a:lnRef>
          <a:fillRef idx="1">
            <a:schemeClr val="accent6"/>
          </a:fillRef>
          <a:effectRef idx="1">
            <a:schemeClr val="accent6"/>
          </a:effectRef>
          <a:fontRef idx="minor">
            <a:schemeClr val="lt1"/>
          </a:fontRef>
        </p:style>
        <p:txBody>
          <a:bodyPr rtlCol="0" anchor="ctr"/>
          <a:lstStyle/>
          <a:p>
            <a:pPr algn="ctr"/>
            <a:r>
              <a:rPr lang="ms-MY" sz="2400" b="1" i="1" dirty="0" smtClean="0">
                <a:effectLst>
                  <a:glow rad="101600">
                    <a:schemeClr val="tx1">
                      <a:alpha val="60000"/>
                    </a:schemeClr>
                  </a:glow>
                  <a:outerShdw blurRad="38100" dist="38100" dir="2700000" algn="tl">
                    <a:srgbClr val="000000">
                      <a:alpha val="43137"/>
                    </a:srgbClr>
                  </a:outerShdw>
                </a:effectLst>
                <a:latin typeface="Arial Black" pitchFamily="34" charset="0"/>
              </a:rPr>
              <a:t>Kasih sayang, balas kasihan, </a:t>
            </a:r>
            <a:r>
              <a:rPr lang="ms-MY" sz="2400" b="1" i="1" dirty="0" err="1" smtClean="0">
                <a:effectLst>
                  <a:glow rad="101600">
                    <a:schemeClr val="tx1">
                      <a:alpha val="60000"/>
                    </a:schemeClr>
                  </a:glow>
                  <a:outerShdw blurRad="38100" dist="38100" dir="2700000" algn="tl">
                    <a:srgbClr val="000000">
                      <a:alpha val="43137"/>
                    </a:srgbClr>
                  </a:outerShdw>
                </a:effectLst>
                <a:latin typeface="Arial Black" pitchFamily="34" charset="0"/>
              </a:rPr>
              <a:t>kemaafan</a:t>
            </a:r>
            <a:r>
              <a:rPr lang="ms-MY" sz="2400" b="1" i="1" dirty="0" smtClean="0">
                <a:effectLst>
                  <a:glow rad="101600">
                    <a:schemeClr val="tx1">
                      <a:alpha val="60000"/>
                    </a:schemeClr>
                  </a:glow>
                  <a:outerShdw blurRad="38100" dist="38100" dir="2700000" algn="tl">
                    <a:srgbClr val="000000">
                      <a:alpha val="43137"/>
                    </a:srgbClr>
                  </a:outerShdw>
                </a:effectLst>
                <a:latin typeface="Arial Black" pitchFamily="34" charset="0"/>
              </a:rPr>
              <a:t>, pengampunan dan pemurah</a:t>
            </a:r>
            <a:endParaRPr lang="ms-MY" sz="24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Notched Right Arrow 5"/>
          <p:cNvSpPr/>
          <p:nvPr/>
        </p:nvSpPr>
        <p:spPr>
          <a:xfrm>
            <a:off x="3061145" y="2253856"/>
            <a:ext cx="476679" cy="648072"/>
          </a:xfrm>
          <a:prstGeom prst="notch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152400"/>
            <a:ext cx="9144000" cy="70609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Firman</a:t>
            </a:r>
            <a:r>
              <a:rPr lang="en-US" sz="3000" b="1" dirty="0"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 Allah </a:t>
            </a:r>
            <a:r>
              <a:rPr lang="en-US" sz="3000" b="1" dirty="0" err="1"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dalam</a:t>
            </a:r>
            <a:r>
              <a:rPr lang="en-US" sz="3000" b="1" dirty="0"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 </a:t>
            </a:r>
            <a:br>
              <a:rPr lang="en-US" sz="3000" b="1" dirty="0"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br>
            <a:r>
              <a:rPr lang="en-US" sz="3000" b="1" dirty="0"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Surah Al </a:t>
            </a:r>
            <a:r>
              <a:rPr lang="en-US" sz="3000" b="1" dirty="0" err="1"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A’raf</a:t>
            </a:r>
            <a:r>
              <a:rPr lang="en-US" sz="3000" b="1" dirty="0"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 </a:t>
            </a:r>
            <a:r>
              <a:rPr lang="en-US" sz="3000" b="1" dirty="0" err="1"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ayat</a:t>
            </a:r>
            <a:r>
              <a:rPr lang="en-US" sz="3000" b="1" dirty="0" smtClean="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rPr>
              <a:t> 156:</a:t>
            </a:r>
            <a:endParaRPr lang="en-MY" sz="3000" b="1" dirty="0">
              <a:ln>
                <a:solidFill>
                  <a:schemeClr val="tx1"/>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a typeface="Calibri"/>
            </a:endParaRPr>
          </a:p>
        </p:txBody>
      </p:sp>
      <p:sp>
        <p:nvSpPr>
          <p:cNvPr id="4" name="Content Placeholder 7"/>
          <p:cNvSpPr txBox="1">
            <a:spLocks/>
          </p:cNvSpPr>
          <p:nvPr/>
        </p:nvSpPr>
        <p:spPr>
          <a:xfrm>
            <a:off x="-18393" y="1009233"/>
            <a:ext cx="9144000" cy="2800767"/>
          </a:xfrm>
          <a:prstGeom prst="rect">
            <a:avLst/>
          </a:prstGeom>
          <a:solidFill>
            <a:srgbClr val="FF99CC">
              <a:alpha val="77000"/>
            </a:srgb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defRPr/>
            </a:pPr>
            <a:r>
              <a:rPr lang="ar-SA" sz="4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وَاكْتُبْ لَنَا فِي هَٰذِهِ الدُّنْيَا حَسَنَةً وَفِي الْآخِرَةِ إِنَّا هُدْنَا إِلَيْكَ ۚ قَالَ عَذَابِي أُصِيبُ بِهِ مَنْ أَشَاءُ ۖ وَرَحْمَتِي وَسِعَتْ كُلَّ شَيْءٍ ۚ فَسَأَكْتُبُهَا لِلَّذِينَ يَتَّقُونَ وَيُؤْتُونَ الزَّكَاةَ وَالَّذِينَ هُم بِآيَاتِنَا يُؤْمِنُونَ</a:t>
            </a:r>
          </a:p>
        </p:txBody>
      </p:sp>
      <p:sp>
        <p:nvSpPr>
          <p:cNvPr id="5" name="Content Placeholder 2"/>
          <p:cNvSpPr txBox="1">
            <a:spLocks/>
          </p:cNvSpPr>
          <p:nvPr/>
        </p:nvSpPr>
        <p:spPr>
          <a:xfrm>
            <a:off x="-18393" y="3973488"/>
            <a:ext cx="9125607" cy="2808312"/>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2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2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tetapkanlah untuk Kami kebaikan dalam dunia ini dan juga di akhirat, sesungguhnya kami 	kembali (bertaubat) </a:t>
            </a:r>
            <a:r>
              <a:rPr lang="ms-MY" sz="22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ms-MY" sz="22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berfirman: "</a:t>
            </a:r>
            <a:r>
              <a:rPr lang="ms-MY" sz="22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AzabKu</a:t>
            </a:r>
            <a:r>
              <a:rPr lang="ms-MY" sz="22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akan Aku timpakan kepada sesiapa yang Aku kehendaki, dan </a:t>
            </a:r>
            <a:r>
              <a:rPr lang="ms-MY" sz="22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rahmatKu</a:t>
            </a:r>
            <a:r>
              <a:rPr lang="ms-MY" sz="22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meliputi tiap-tiap sesuatu; maka Aku akan menentukannya 	bagi orang-orang yang </a:t>
            </a:r>
            <a:r>
              <a:rPr lang="ms-MY" sz="22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ms-MY" sz="22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yang memberi zakat, serta orang-orang yang beriman kepada ayat-ayat </a:t>
            </a:r>
            <a:r>
              <a:rPr lang="ms-MY" sz="22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endParaRPr lang="ms-MY" sz="22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7"/>
          <p:cNvSpPr txBox="1">
            <a:spLocks/>
          </p:cNvSpPr>
          <p:nvPr/>
        </p:nvSpPr>
        <p:spPr>
          <a:xfrm>
            <a:off x="-18393" y="1944216"/>
            <a:ext cx="9144000" cy="769441"/>
          </a:xfrm>
          <a:prstGeom prst="rect">
            <a:avLst/>
          </a:prstGeom>
          <a:solidFill>
            <a:srgbClr val="FF99CC">
              <a:alpha val="75000"/>
            </a:srgbClr>
          </a:solid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defRPr/>
            </a:pPr>
            <a:r>
              <a:rPr lang="ar-SA" sz="4400" b="1"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وَمَا أَرْسَلْنَاكَ إِلَّا رَحْمَةً لِّلْعَالَمِينَ</a:t>
            </a:r>
            <a:endParaRPr lang="ar-SA" sz="4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Content Placeholder 2"/>
          <p:cNvSpPr txBox="1">
            <a:spLocks/>
          </p:cNvSpPr>
          <p:nvPr/>
        </p:nvSpPr>
        <p:spPr>
          <a:xfrm>
            <a:off x="0" y="3672408"/>
            <a:ext cx="9125607" cy="1128192"/>
          </a:xfrm>
          <a:prstGeom prst="rect">
            <a:avLst/>
          </a:prstGeom>
          <a:blipFill>
            <a:blip r:embed="rId3">
              <a:duotone>
                <a:prstClr val="black"/>
                <a:schemeClr val="accent6">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 tiadalah Kami </a:t>
            </a:r>
            <a:r>
              <a:rPr lang="ms-MY" sz="24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mengutuskan</a:t>
            </a:r>
            <a:r>
              <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kamu (wahai </a:t>
            </a:r>
            <a:r>
              <a:rPr lang="ms-MY" sz="2400" b="1" i="1" dirty="0" err="1">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Muhammad</a:t>
            </a:r>
            <a:r>
              <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melainkan untuk menjadi rahmat bagi sekalian alam”. </a:t>
            </a:r>
            <a:endParaRPr lang="ms-MY" sz="2400" b="1" i="1"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59632" y="0"/>
            <a:ext cx="6624736" cy="1015663"/>
          </a:xfrm>
          <a:prstGeom prst="rect">
            <a:avLst/>
          </a:prstGeom>
        </p:spPr>
        <p:txBody>
          <a:bodyPr wrap="square">
            <a:spAutoFit/>
          </a:bodyPr>
          <a:lstStyle/>
          <a:p>
            <a:pPr algn="ct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Anbiya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107:</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0097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1663</Words>
  <Application>Microsoft Office PowerPoint</Application>
  <PresentationFormat>On-screen Show (4:3)</PresentationFormat>
  <Paragraphs>180</Paragraphs>
  <Slides>39</Slides>
  <Notes>0</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Office Theme</vt:lpstr>
      <vt:lpstr>3_Office Theme</vt:lpstr>
      <vt:lpstr>6_Office Theme</vt:lpstr>
      <vt:lpstr>7_Office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9</cp:revision>
  <dcterms:created xsi:type="dcterms:W3CDTF">2017-08-28T01:30:08Z</dcterms:created>
  <dcterms:modified xsi:type="dcterms:W3CDTF">2019-09-05T08:54:24Z</dcterms:modified>
</cp:coreProperties>
</file>